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347" r:id="rId3"/>
    <p:sldId id="402" r:id="rId4"/>
    <p:sldId id="360" r:id="rId5"/>
    <p:sldId id="361" r:id="rId6"/>
    <p:sldId id="367" r:id="rId7"/>
    <p:sldId id="368" r:id="rId8"/>
    <p:sldId id="406" r:id="rId9"/>
    <p:sldId id="369" r:id="rId10"/>
    <p:sldId id="407" r:id="rId11"/>
    <p:sldId id="408" r:id="rId12"/>
    <p:sldId id="409" r:id="rId13"/>
    <p:sldId id="410" r:id="rId14"/>
    <p:sldId id="370" r:id="rId15"/>
    <p:sldId id="403" r:id="rId16"/>
    <p:sldId id="371" r:id="rId17"/>
    <p:sldId id="373" r:id="rId18"/>
    <p:sldId id="374" r:id="rId19"/>
    <p:sldId id="375" r:id="rId20"/>
    <p:sldId id="376" r:id="rId21"/>
    <p:sldId id="404" r:id="rId22"/>
    <p:sldId id="377" r:id="rId23"/>
    <p:sldId id="379" r:id="rId24"/>
    <p:sldId id="380" r:id="rId25"/>
    <p:sldId id="382" r:id="rId26"/>
    <p:sldId id="383" r:id="rId27"/>
    <p:sldId id="384" r:id="rId28"/>
    <p:sldId id="405" r:id="rId29"/>
    <p:sldId id="434" r:id="rId30"/>
    <p:sldId id="433" r:id="rId31"/>
    <p:sldId id="432" r:id="rId32"/>
    <p:sldId id="385" r:id="rId33"/>
    <p:sldId id="386" r:id="rId34"/>
    <p:sldId id="393" r:id="rId35"/>
    <p:sldId id="394" r:id="rId36"/>
    <p:sldId id="395" r:id="rId37"/>
    <p:sldId id="396" r:id="rId38"/>
    <p:sldId id="400" r:id="rId39"/>
    <p:sldId id="398" r:id="rId40"/>
    <p:sldId id="417" r:id="rId41"/>
    <p:sldId id="418" r:id="rId42"/>
    <p:sldId id="419" r:id="rId43"/>
    <p:sldId id="420" r:id="rId44"/>
    <p:sldId id="421" r:id="rId45"/>
    <p:sldId id="422" r:id="rId46"/>
    <p:sldId id="423" r:id="rId47"/>
    <p:sldId id="424" r:id="rId48"/>
    <p:sldId id="425" r:id="rId49"/>
    <p:sldId id="426" r:id="rId50"/>
    <p:sldId id="427" r:id="rId51"/>
    <p:sldId id="428" r:id="rId52"/>
    <p:sldId id="429" r:id="rId53"/>
    <p:sldId id="430" r:id="rId54"/>
    <p:sldId id="431" r:id="rId55"/>
    <p:sldId id="401" r:id="rId56"/>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00"/>
    <a:srgbClr val="FF3300"/>
    <a:srgbClr val="666633"/>
    <a:srgbClr val="EAEAEA"/>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336" y="-68"/>
      </p:cViewPr>
      <p:guideLst>
        <p:guide orient="horz" pos="2160"/>
        <p:guide pos="2880"/>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sz="1200">
                <a:latin typeface="Arial" pitchFamily="34" charset="0"/>
              </a:defRPr>
            </a:lvl1pPr>
          </a:lstStyle>
          <a:p>
            <a:pPr>
              <a:defRPr/>
            </a:pPr>
            <a:endParaRPr lang="en-US" dirty="0"/>
          </a:p>
        </p:txBody>
      </p:sp>
      <p:sp>
        <p:nvSpPr>
          <p:cNvPr id="20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buFont typeface="Arial" pitchFamily="34" charset="0"/>
              <a:buNone/>
              <a:defRPr sz="1200">
                <a:latin typeface="Arial" pitchFamily="34" charset="0"/>
              </a:defRPr>
            </a:lvl1pPr>
          </a:lstStyle>
          <a:p>
            <a:pPr>
              <a:defRPr/>
            </a:pPr>
            <a:endParaRPr lang="en-US" dirty="0"/>
          </a:p>
        </p:txBody>
      </p:sp>
      <p:sp>
        <p:nvSpPr>
          <p:cNvPr id="58372" name="Rectangle 4"/>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1" hangingPunct="1">
              <a:buFont typeface="Arial" pitchFamily="34" charset="0"/>
              <a:buNone/>
              <a:defRPr sz="1200">
                <a:latin typeface="Arial" pitchFamily="34" charset="0"/>
              </a:defRPr>
            </a:lvl1pPr>
          </a:lstStyle>
          <a:p>
            <a:pPr>
              <a:defRPr/>
            </a:pPr>
            <a:endParaRPr lang="en-US" dirty="0"/>
          </a:p>
        </p:txBody>
      </p:sp>
      <p:sp>
        <p:nvSpPr>
          <p:cNvPr id="20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1" hangingPunct="1">
              <a:buFont typeface="Arial" pitchFamily="34" charset="0"/>
              <a:buNone/>
              <a:defRPr sz="1200" smtClean="0"/>
            </a:lvl1pPr>
          </a:lstStyle>
          <a:p>
            <a:pPr>
              <a:defRPr/>
            </a:pPr>
            <a:fld id="{A4E1146B-D628-40BF-9267-5DAA0185FE21}" type="slidenum">
              <a:rPr lang="en-US" altLang="zh-CN"/>
              <a:pPr>
                <a:defRPr/>
              </a:pPr>
              <a:t>‹#›</a:t>
            </a:fld>
            <a:endParaRPr lang="en-US" altLang="zh-CN" dirty="0"/>
          </a:p>
        </p:txBody>
      </p:sp>
    </p:spTree>
    <p:extLst>
      <p:ext uri="{BB962C8B-B14F-4D97-AF65-F5344CB8AC3E}">
        <p14:creationId xmlns:p14="http://schemas.microsoft.com/office/powerpoint/2010/main" val="28611347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ChangeArrowheads="1" noTextEdit="1"/>
          </p:cNvSpPr>
          <p:nvPr>
            <p:ph type="sldImg"/>
          </p:nvPr>
        </p:nvSpPr>
        <p:spPr/>
      </p:sp>
      <p:sp>
        <p:nvSpPr>
          <p:cNvPr id="59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图片显示的实例为：</a:t>
            </a:r>
            <a:endParaRPr lang="en-US" altLang="zh-CN" dirty="0" smtClean="0"/>
          </a:p>
          <a:p>
            <a:r>
              <a:rPr lang="zh-CN" altLang="en-US" dirty="0" smtClean="0"/>
              <a:t>（</a:t>
            </a:r>
            <a:r>
              <a:rPr lang="en-US" altLang="zh-CN" dirty="0" smtClean="0"/>
              <a:t>1</a:t>
            </a:r>
            <a:r>
              <a:rPr lang="zh-CN" altLang="en-US" dirty="0" smtClean="0"/>
              <a:t>）利用</a:t>
            </a:r>
            <a:r>
              <a:rPr lang="en-US" altLang="zh-CN" dirty="0" smtClean="0"/>
              <a:t>mkdir</a:t>
            </a:r>
            <a:r>
              <a:rPr lang="zh-CN" altLang="en-US" dirty="0" smtClean="0"/>
              <a:t>命令在计算机上创建</a:t>
            </a:r>
            <a:r>
              <a:rPr lang="en-US" altLang="zh-CN" dirty="0" smtClean="0"/>
              <a:t>hdfs</a:t>
            </a:r>
            <a:r>
              <a:rPr lang="zh-CN" altLang="en-US" dirty="0" smtClean="0"/>
              <a:t>目录</a:t>
            </a:r>
            <a:r>
              <a:rPr lang="en-US" altLang="zh-CN" dirty="0" smtClean="0"/>
              <a:t>tempDir</a:t>
            </a:r>
          </a:p>
          <a:p>
            <a:r>
              <a:rPr lang="zh-CN" altLang="en-US" dirty="0" smtClean="0"/>
              <a:t>（</a:t>
            </a:r>
            <a:r>
              <a:rPr lang="en-US" altLang="zh-CN" dirty="0" smtClean="0"/>
              <a:t>2</a:t>
            </a:r>
            <a:r>
              <a:rPr lang="zh-CN" altLang="en-US" dirty="0" smtClean="0"/>
              <a:t>）利用</a:t>
            </a:r>
            <a:r>
              <a:rPr lang="en-US" altLang="zh-CN" dirty="0" smtClean="0"/>
              <a:t>ls</a:t>
            </a:r>
            <a:r>
              <a:rPr lang="zh-CN" altLang="en-US" dirty="0" smtClean="0"/>
              <a:t>命令显示</a:t>
            </a:r>
            <a:r>
              <a:rPr lang="en-US" altLang="zh-CN" dirty="0" smtClean="0"/>
              <a:t>127.0.0.1</a:t>
            </a:r>
            <a:r>
              <a:rPr lang="zh-CN" altLang="en-US" dirty="0" smtClean="0"/>
              <a:t>机器上现有的</a:t>
            </a:r>
            <a:r>
              <a:rPr lang="en-US" altLang="zh-CN" dirty="0" smtClean="0"/>
              <a:t>hdfs</a:t>
            </a:r>
            <a:r>
              <a:rPr lang="zh-CN" altLang="en-US" dirty="0" smtClean="0"/>
              <a:t>文件</a:t>
            </a:r>
            <a:endParaRPr lang="en-US" altLang="zh-CN" dirty="0" smtClean="0"/>
          </a:p>
        </p:txBody>
      </p:sp>
      <p:sp>
        <p:nvSpPr>
          <p:cNvPr id="5939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4AE79EB8-2E5D-47AD-9CB5-A6169B575C0A}" type="slidenum">
              <a:rPr lang="zh-CN" altLang="zh-CN" sz="1200"/>
              <a:pPr algn="r" eaLnBrk="1" hangingPunct="1"/>
              <a:t>36</a:t>
            </a:fld>
            <a:endParaRPr lang="zh-CN" altLang="zh-CN"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ChangeArrowheads="1" noTextEdit="1"/>
          </p:cNvSpPr>
          <p:nvPr>
            <p:ph type="sldImg"/>
          </p:nvPr>
        </p:nvSpPr>
        <p:spPr/>
      </p:sp>
      <p:sp>
        <p:nvSpPr>
          <p:cNvPr id="604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图片展示的实例：</a:t>
            </a:r>
            <a:endParaRPr lang="en-US" altLang="zh-CN" dirty="0" smtClean="0"/>
          </a:p>
          <a:p>
            <a:r>
              <a:rPr lang="zh-CN" altLang="en-US" dirty="0" smtClean="0"/>
              <a:t>（</a:t>
            </a:r>
            <a:r>
              <a:rPr lang="en-US" altLang="zh-CN" dirty="0" smtClean="0"/>
              <a:t>1</a:t>
            </a:r>
            <a:r>
              <a:rPr lang="zh-CN" altLang="en-US" dirty="0" smtClean="0"/>
              <a:t>）利用</a:t>
            </a:r>
            <a:r>
              <a:rPr lang="en-US" altLang="zh-CN" dirty="0" smtClean="0"/>
              <a:t>copyFromLocal</a:t>
            </a:r>
            <a:r>
              <a:rPr lang="zh-CN" altLang="en-US" dirty="0" smtClean="0"/>
              <a:t>命令从本地计算机上传</a:t>
            </a:r>
            <a:r>
              <a:rPr lang="en-US" altLang="zh-CN" dirty="0" smtClean="0"/>
              <a:t>tempfile</a:t>
            </a:r>
            <a:r>
              <a:rPr lang="zh-CN" altLang="en-US" dirty="0" smtClean="0"/>
              <a:t>文件夹里的所有文件到</a:t>
            </a:r>
            <a:r>
              <a:rPr lang="en-US" altLang="zh-CN" dirty="0" smtClean="0"/>
              <a:t>127.0.0.1</a:t>
            </a:r>
            <a:r>
              <a:rPr lang="zh-CN" altLang="en-US" dirty="0" smtClean="0"/>
              <a:t>计算机底下的</a:t>
            </a:r>
            <a:r>
              <a:rPr lang="en-US" altLang="zh-CN" dirty="0" smtClean="0"/>
              <a:t>tempDir</a:t>
            </a:r>
            <a:r>
              <a:rPr lang="zh-CN" altLang="en-US" dirty="0" smtClean="0"/>
              <a:t>文件夹下</a:t>
            </a:r>
            <a:endParaRPr lang="en-US" altLang="zh-CN" dirty="0" smtClean="0"/>
          </a:p>
          <a:p>
            <a:r>
              <a:rPr lang="zh-CN" altLang="en-US" dirty="0" smtClean="0"/>
              <a:t>（</a:t>
            </a:r>
            <a:r>
              <a:rPr lang="en-US" altLang="zh-CN" dirty="0" smtClean="0"/>
              <a:t>2</a:t>
            </a:r>
            <a:r>
              <a:rPr lang="zh-CN" altLang="en-US" dirty="0" smtClean="0"/>
              <a:t>）利用</a:t>
            </a:r>
            <a:r>
              <a:rPr lang="en-US" altLang="zh-CN" dirty="0" smtClean="0"/>
              <a:t>ls</a:t>
            </a:r>
            <a:r>
              <a:rPr lang="zh-CN" altLang="en-US" dirty="0" smtClean="0"/>
              <a:t>命令显示</a:t>
            </a:r>
            <a:r>
              <a:rPr lang="en-US" altLang="zh-CN" dirty="0" smtClean="0"/>
              <a:t>127.0.0.1</a:t>
            </a:r>
            <a:r>
              <a:rPr lang="zh-CN" altLang="en-US" dirty="0" smtClean="0"/>
              <a:t>计算机中的</a:t>
            </a:r>
            <a:r>
              <a:rPr lang="en-US" altLang="zh-CN" dirty="0" smtClean="0"/>
              <a:t>tempDir</a:t>
            </a:r>
            <a:r>
              <a:rPr lang="zh-CN" altLang="en-US" dirty="0" smtClean="0"/>
              <a:t>文件夹里的所有文件</a:t>
            </a:r>
            <a:endParaRPr lang="en-US" altLang="zh-CN" dirty="0" smtClean="0"/>
          </a:p>
          <a:p>
            <a:r>
              <a:rPr lang="zh-CN" altLang="en-US" dirty="0" smtClean="0"/>
              <a:t>（</a:t>
            </a:r>
            <a:r>
              <a:rPr lang="en-US" altLang="zh-CN" dirty="0" smtClean="0"/>
              <a:t>3</a:t>
            </a:r>
            <a:r>
              <a:rPr lang="zh-CN" altLang="en-US" dirty="0" smtClean="0"/>
              <a:t>）利用</a:t>
            </a:r>
            <a:r>
              <a:rPr lang="en-US" altLang="zh-CN" dirty="0" smtClean="0"/>
              <a:t>cat</a:t>
            </a:r>
            <a:r>
              <a:rPr lang="zh-CN" altLang="en-US" dirty="0" smtClean="0"/>
              <a:t>命令打印出</a:t>
            </a:r>
            <a:r>
              <a:rPr lang="en-US" altLang="zh-CN" dirty="0" smtClean="0"/>
              <a:t>127.0.0.1</a:t>
            </a:r>
            <a:r>
              <a:rPr lang="zh-CN" altLang="en-US" dirty="0" smtClean="0"/>
              <a:t>计算机中的</a:t>
            </a:r>
            <a:r>
              <a:rPr lang="en-US" altLang="zh-CN" dirty="0" smtClean="0"/>
              <a:t>tempDir</a:t>
            </a:r>
            <a:r>
              <a:rPr lang="zh-CN" altLang="en-US" dirty="0" smtClean="0"/>
              <a:t>文件夹里的所有文件的内容</a:t>
            </a:r>
            <a:endParaRPr lang="en-US" altLang="zh-CN" dirty="0" smtClean="0"/>
          </a:p>
        </p:txBody>
      </p:sp>
      <p:sp>
        <p:nvSpPr>
          <p:cNvPr id="6042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41B102FD-0CCE-478D-84C4-6D857A53C330}" type="slidenum">
              <a:rPr lang="zh-CN" altLang="zh-CN" sz="1200"/>
              <a:pPr algn="r" eaLnBrk="1" hangingPunct="1"/>
              <a:t>37</a:t>
            </a:fld>
            <a:endParaRPr lang="zh-CN" altLang="zh-CN"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98956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57565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76200"/>
            <a:ext cx="8001000" cy="914400"/>
          </a:xfrm>
        </p:spPr>
        <p:txBody>
          <a:bodyPr/>
          <a:lstStyle/>
          <a:p>
            <a:r>
              <a:rPr lang="zh-CN" altLang="en-US"/>
              <a:t>单击此处编辑母版标题样式</a:t>
            </a:r>
          </a:p>
        </p:txBody>
      </p:sp>
    </p:spTree>
    <p:extLst>
      <p:ext uri="{BB962C8B-B14F-4D97-AF65-F5344CB8AC3E}">
        <p14:creationId xmlns:p14="http://schemas.microsoft.com/office/powerpoint/2010/main" val="8546150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7" name="Rectangle 7"/>
          <p:cNvSpPr>
            <a:spLocks noChangeArrowheads="1"/>
          </p:cNvSpPr>
          <p:nvPr userDrawn="1"/>
        </p:nvSpPr>
        <p:spPr bwMode="auto">
          <a:xfrm>
            <a:off x="0" y="0"/>
            <a:ext cx="9144000" cy="1066800"/>
          </a:xfrm>
          <a:prstGeom prst="rect">
            <a:avLst/>
          </a:prstGeom>
          <a:solidFill>
            <a:srgbClr val="0056AC"/>
          </a:solidFill>
          <a:ln w="9525">
            <a:solidFill>
              <a:schemeClr val="tx1"/>
            </a:solidFill>
            <a:miter lim="800000"/>
            <a:headEnd/>
            <a:tailEnd/>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28" name="Rectangle 11"/>
          <p:cNvSpPr>
            <a:spLocks noGrp="1" noChangeArrowheads="1"/>
          </p:cNvSpPr>
          <p:nvPr>
            <p:ph type="title"/>
          </p:nvPr>
        </p:nvSpPr>
        <p:spPr bwMode="auto">
          <a:xfrm>
            <a:off x="1143000" y="76200"/>
            <a:ext cx="8001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rtl="0" eaLnBrk="0" fontAlgn="base" hangingPunct="0">
        <a:spcBef>
          <a:spcPct val="0"/>
        </a:spcBef>
        <a:spcAft>
          <a:spcPct val="0"/>
        </a:spcAft>
        <a:defRPr sz="3200">
          <a:solidFill>
            <a:schemeClr val="bg1"/>
          </a:solidFill>
          <a:latin typeface="+mj-lt"/>
          <a:ea typeface="+mj-ea"/>
          <a:cs typeface="+mj-cs"/>
        </a:defRPr>
      </a:lvl1pPr>
      <a:lvl2pPr algn="l" rtl="0" eaLnBrk="0" fontAlgn="base" hangingPunct="0">
        <a:spcBef>
          <a:spcPct val="0"/>
        </a:spcBef>
        <a:spcAft>
          <a:spcPct val="0"/>
        </a:spcAft>
        <a:defRPr sz="3200">
          <a:solidFill>
            <a:schemeClr val="bg1"/>
          </a:solidFill>
          <a:latin typeface="Arial" pitchFamily="34" charset="0"/>
          <a:ea typeface="黑体" pitchFamily="49" charset="-122"/>
        </a:defRPr>
      </a:lvl2pPr>
      <a:lvl3pPr algn="l" rtl="0" eaLnBrk="0" fontAlgn="base" hangingPunct="0">
        <a:spcBef>
          <a:spcPct val="0"/>
        </a:spcBef>
        <a:spcAft>
          <a:spcPct val="0"/>
        </a:spcAft>
        <a:defRPr sz="3200">
          <a:solidFill>
            <a:schemeClr val="bg1"/>
          </a:solidFill>
          <a:latin typeface="Arial" pitchFamily="34" charset="0"/>
          <a:ea typeface="黑体" pitchFamily="49" charset="-122"/>
        </a:defRPr>
      </a:lvl3pPr>
      <a:lvl4pPr algn="l" rtl="0" eaLnBrk="0" fontAlgn="base" hangingPunct="0">
        <a:spcBef>
          <a:spcPct val="0"/>
        </a:spcBef>
        <a:spcAft>
          <a:spcPct val="0"/>
        </a:spcAft>
        <a:defRPr sz="3200">
          <a:solidFill>
            <a:schemeClr val="bg1"/>
          </a:solidFill>
          <a:latin typeface="Arial" pitchFamily="34" charset="0"/>
          <a:ea typeface="黑体" pitchFamily="49" charset="-122"/>
        </a:defRPr>
      </a:lvl4pPr>
      <a:lvl5pPr algn="l" rtl="0" eaLnBrk="0" fontAlgn="base" hangingPunct="0">
        <a:spcBef>
          <a:spcPct val="0"/>
        </a:spcBef>
        <a:spcAft>
          <a:spcPct val="0"/>
        </a:spcAft>
        <a:defRPr sz="3200">
          <a:solidFill>
            <a:schemeClr val="bg1"/>
          </a:solidFill>
          <a:latin typeface="Arial" pitchFamily="34" charset="0"/>
          <a:ea typeface="黑体" pitchFamily="49" charset="-122"/>
        </a:defRPr>
      </a:lvl5pPr>
      <a:lvl6pPr marL="457200" algn="l" rtl="0" eaLnBrk="0" fontAlgn="base" hangingPunct="0">
        <a:spcBef>
          <a:spcPct val="0"/>
        </a:spcBef>
        <a:spcAft>
          <a:spcPct val="0"/>
        </a:spcAft>
        <a:defRPr sz="3200">
          <a:solidFill>
            <a:schemeClr val="bg1"/>
          </a:solidFill>
          <a:latin typeface="Arial" pitchFamily="34" charset="0"/>
          <a:ea typeface="黑体" pitchFamily="49" charset="-122"/>
        </a:defRPr>
      </a:lvl6pPr>
      <a:lvl7pPr marL="914400" algn="l" rtl="0" eaLnBrk="0" fontAlgn="base" hangingPunct="0">
        <a:spcBef>
          <a:spcPct val="0"/>
        </a:spcBef>
        <a:spcAft>
          <a:spcPct val="0"/>
        </a:spcAft>
        <a:defRPr sz="3200">
          <a:solidFill>
            <a:schemeClr val="bg1"/>
          </a:solidFill>
          <a:latin typeface="Arial" pitchFamily="34" charset="0"/>
          <a:ea typeface="黑体" pitchFamily="49" charset="-122"/>
        </a:defRPr>
      </a:lvl7pPr>
      <a:lvl8pPr marL="1371600" algn="l" rtl="0" eaLnBrk="0" fontAlgn="base" hangingPunct="0">
        <a:spcBef>
          <a:spcPct val="0"/>
        </a:spcBef>
        <a:spcAft>
          <a:spcPct val="0"/>
        </a:spcAft>
        <a:defRPr sz="3200">
          <a:solidFill>
            <a:schemeClr val="bg1"/>
          </a:solidFill>
          <a:latin typeface="Arial" pitchFamily="34" charset="0"/>
          <a:ea typeface="黑体" pitchFamily="49" charset="-122"/>
        </a:defRPr>
      </a:lvl8pPr>
      <a:lvl9pPr marL="1828800" algn="l" rtl="0" eaLnBrk="0" fontAlgn="base" hangingPunct="0">
        <a:spcBef>
          <a:spcPct val="0"/>
        </a:spcBef>
        <a:spcAft>
          <a:spcPct val="0"/>
        </a:spcAft>
        <a:defRPr sz="3200">
          <a:solidFill>
            <a:schemeClr val="bg1"/>
          </a:solidFill>
          <a:latin typeface="Arial" pitchFamily="34" charset="0"/>
          <a:ea typeface="黑体" pitchFamily="49"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0" y="0"/>
            <a:ext cx="9144000" cy="2133600"/>
          </a:xfrm>
          <a:prstGeom prst="rect">
            <a:avLst/>
          </a:prstGeom>
          <a:solidFill>
            <a:srgbClr val="0056A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800"/>
          </a:p>
        </p:txBody>
      </p:sp>
      <p:sp>
        <p:nvSpPr>
          <p:cNvPr id="2051" name="Rectangle 6"/>
          <p:cNvSpPr>
            <a:spLocks noGrp="1" noChangeArrowheads="1"/>
          </p:cNvSpPr>
          <p:nvPr>
            <p:ph type="title"/>
          </p:nvPr>
        </p:nvSpPr>
        <p:spPr>
          <a:xfrm>
            <a:off x="609600" y="3048000"/>
            <a:ext cx="8229600" cy="1143000"/>
          </a:xfrm>
          <a:noFill/>
        </p:spPr>
        <p:txBody>
          <a:bodyPr/>
          <a:lstStyle/>
          <a:p>
            <a:pPr algn="ctr" eaLnBrk="1" hangingPunct="1"/>
            <a:r>
              <a:rPr lang="en-US" altLang="zh-CN" sz="2400" b="1" dirty="0" smtClean="0">
                <a:solidFill>
                  <a:schemeClr val="tx1"/>
                </a:solidFill>
              </a:rPr>
              <a:t/>
            </a:r>
            <a:br>
              <a:rPr lang="en-US" altLang="zh-CN" sz="2400" b="1" dirty="0" smtClean="0">
                <a:solidFill>
                  <a:schemeClr val="tx1"/>
                </a:solidFill>
              </a:rPr>
            </a:br>
            <a:r>
              <a:rPr lang="zh-CN" altLang="en-US" b="1" smtClean="0">
                <a:solidFill>
                  <a:schemeClr val="tx1"/>
                </a:solidFill>
              </a:rPr>
              <a:t>第</a:t>
            </a:r>
            <a:r>
              <a:rPr lang="en-US" altLang="zh-CN" b="1" dirty="0" smtClean="0">
                <a:solidFill>
                  <a:schemeClr val="tx1"/>
                </a:solidFill>
              </a:rPr>
              <a:t>3</a:t>
            </a:r>
            <a:r>
              <a:rPr lang="zh-CN" altLang="en-US" b="1" smtClean="0">
                <a:solidFill>
                  <a:schemeClr val="tx1"/>
                </a:solidFill>
              </a:rPr>
              <a:t>章 分布式文件系统HDFS</a:t>
            </a:r>
            <a:r>
              <a:rPr lang="en-US" altLang="zh-CN" sz="2400" b="1" dirty="0" smtClean="0">
                <a:solidFill>
                  <a:schemeClr val="tx1"/>
                </a:solidFill>
              </a:rPr>
              <a:t/>
            </a:r>
            <a:br>
              <a:rPr lang="en-US" altLang="zh-CN" sz="2400" b="1" dirty="0" smtClean="0">
                <a:solidFill>
                  <a:schemeClr val="tx1"/>
                </a:solidFill>
              </a:rPr>
            </a:br>
            <a:r>
              <a:rPr lang="en-US" altLang="zh-CN" sz="2400" b="1" dirty="0" smtClean="0">
                <a:solidFill>
                  <a:schemeClr val="tx1"/>
                </a:solidFill>
              </a:rPr>
              <a:t> </a:t>
            </a:r>
            <a:endParaRPr lang="zh-CN" altLang="en-US" smtClean="0">
              <a:solidFill>
                <a:schemeClr val="tx1"/>
              </a:solidFill>
            </a:endParaRPr>
          </a:p>
        </p:txBody>
      </p:sp>
      <p:sp>
        <p:nvSpPr>
          <p:cNvPr id="2052" name="Oval 7"/>
          <p:cNvSpPr>
            <a:spLocks noChangeArrowheads="1"/>
          </p:cNvSpPr>
          <p:nvPr/>
        </p:nvSpPr>
        <p:spPr bwMode="auto">
          <a:xfrm>
            <a:off x="1447800" y="304800"/>
            <a:ext cx="990600" cy="16002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800"/>
          </a:p>
        </p:txBody>
      </p:sp>
      <p:sp>
        <p:nvSpPr>
          <p:cNvPr id="2054" name="Text Box 12"/>
          <p:cNvSpPr txBox="1">
            <a:spLocks noChangeArrowheads="1"/>
          </p:cNvSpPr>
          <p:nvPr/>
        </p:nvSpPr>
        <p:spPr bwMode="auto">
          <a:xfrm>
            <a:off x="1524080" y="812800"/>
            <a:ext cx="6934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a:spcBef>
                <a:spcPct val="50000"/>
              </a:spcBef>
              <a:buFontTx/>
              <a:buNone/>
            </a:pPr>
            <a:r>
              <a:rPr lang="zh-CN" altLang="en-US" sz="4800" b="1" dirty="0" smtClean="0">
                <a:solidFill>
                  <a:schemeClr val="bg1"/>
                </a:solidFill>
                <a:latin typeface="Times New Roman" pitchFamily="18" charset="0"/>
              </a:rPr>
              <a:t>大</a:t>
            </a:r>
            <a:r>
              <a:rPr lang="zh-CN" altLang="en-US" sz="4800" b="1" dirty="0">
                <a:solidFill>
                  <a:schemeClr val="bg1"/>
                </a:solidFill>
                <a:latin typeface="Times New Roman" pitchFamily="18" charset="0"/>
              </a:rPr>
              <a:t>数据技术原理与</a:t>
            </a:r>
            <a:r>
              <a:rPr lang="zh-CN" altLang="en-US" sz="4800" b="1" dirty="0" smtClean="0">
                <a:solidFill>
                  <a:schemeClr val="bg1"/>
                </a:solidFill>
                <a:latin typeface="Times New Roman" pitchFamily="18" charset="0"/>
              </a:rPr>
              <a:t>应用</a:t>
            </a:r>
            <a:endParaRPr lang="en-US" altLang="zh-CN" sz="4800" dirty="0">
              <a:solidFill>
                <a:schemeClr val="bg1"/>
              </a:solidFill>
              <a:latin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marL="342900" indent="-342900"/>
            <a:r>
              <a:rPr lang="en-US" altLang="zh-CN" b="1" dirty="0" smtClean="0"/>
              <a:t>3.3.2	</a:t>
            </a:r>
            <a:r>
              <a:rPr lang="zh-CN" altLang="en-US" b="1" smtClean="0"/>
              <a:t>名称节点和数据节点</a:t>
            </a:r>
          </a:p>
        </p:txBody>
      </p:sp>
      <p:sp>
        <p:nvSpPr>
          <p:cNvPr id="11267" name="TextBox 4"/>
          <p:cNvSpPr txBox="1">
            <a:spLocks noChangeArrowheads="1"/>
          </p:cNvSpPr>
          <p:nvPr/>
        </p:nvSpPr>
        <p:spPr bwMode="auto">
          <a:xfrm>
            <a:off x="381110" y="2090738"/>
            <a:ext cx="8457978" cy="4524315"/>
          </a:xfrm>
          <a:prstGeom prst="rect">
            <a:avLst/>
          </a:prstGeom>
          <a:ln/>
          <a:extLst/>
        </p:spPr>
        <p:style>
          <a:lnRef idx="2">
            <a:schemeClr val="accent2"/>
          </a:lnRef>
          <a:fillRef idx="1">
            <a:schemeClr val="lt1"/>
          </a:fillRef>
          <a:effectRef idx="0">
            <a:schemeClr val="accent2"/>
          </a:effectRef>
          <a:fontRef idx="minor">
            <a:schemeClr val="dk1"/>
          </a:fontRef>
        </p:style>
        <p:txBody>
          <a:bodyPr wrap="squar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pPr>
            <a:r>
              <a:rPr lang="en-US" altLang="zh-CN" sz="2400" dirty="0">
                <a:latin typeface="仿宋" panose="02010609060101010101" pitchFamily="49" charset="-122"/>
                <a:ea typeface="仿宋" panose="02010609060101010101" pitchFamily="49" charset="-122"/>
              </a:rPr>
              <a:t>FsImage</a:t>
            </a:r>
            <a:r>
              <a:rPr lang="zh-CN" altLang="en-US" sz="2400" dirty="0">
                <a:latin typeface="仿宋" panose="02010609060101010101" pitchFamily="49" charset="-122"/>
                <a:ea typeface="仿宋" panose="02010609060101010101" pitchFamily="49" charset="-122"/>
              </a:rPr>
              <a:t>文件包含文件系统中所有目录和文件</a:t>
            </a:r>
            <a:r>
              <a:rPr lang="en-US" altLang="zh-CN" sz="2400" dirty="0">
                <a:latin typeface="仿宋" panose="02010609060101010101" pitchFamily="49" charset="-122"/>
                <a:ea typeface="仿宋" panose="02010609060101010101" pitchFamily="49" charset="-122"/>
              </a:rPr>
              <a:t>inode</a:t>
            </a:r>
            <a:r>
              <a:rPr lang="zh-CN" altLang="en-US" sz="2400" dirty="0">
                <a:latin typeface="仿宋" panose="02010609060101010101" pitchFamily="49" charset="-122"/>
                <a:ea typeface="仿宋" panose="02010609060101010101" pitchFamily="49" charset="-122"/>
              </a:rPr>
              <a:t>的序列化形式。每个</a:t>
            </a:r>
            <a:r>
              <a:rPr lang="en-US" altLang="zh-CN" sz="2400" dirty="0">
                <a:latin typeface="仿宋" panose="02010609060101010101" pitchFamily="49" charset="-122"/>
                <a:ea typeface="仿宋" panose="02010609060101010101" pitchFamily="49" charset="-122"/>
              </a:rPr>
              <a:t>inode</a:t>
            </a:r>
            <a:r>
              <a:rPr lang="zh-CN" altLang="en-US" sz="2400" dirty="0">
                <a:latin typeface="仿宋" panose="02010609060101010101" pitchFamily="49" charset="-122"/>
                <a:ea typeface="仿宋" panose="02010609060101010101" pitchFamily="49" charset="-122"/>
              </a:rPr>
              <a:t>是一个文件或目录的元数据的内部表示，并包含此类信息：文件的复制等级、修改和访问时间、访问权限、块大小以及组成文件的块。对于目录，则存储修改时间、权限和配额元数据</a:t>
            </a:r>
            <a:endParaRPr lang="en-US" altLang="zh-CN" sz="2400" dirty="0">
              <a:latin typeface="仿宋" panose="02010609060101010101" pitchFamily="49" charset="-122"/>
              <a:ea typeface="仿宋" panose="02010609060101010101" pitchFamily="49" charset="-122"/>
            </a:endParaRPr>
          </a:p>
          <a:p>
            <a:pPr>
              <a:spcBef>
                <a:spcPct val="0"/>
              </a:spcBef>
            </a:pPr>
            <a:endParaRPr lang="en-US" altLang="zh-CN" sz="2400" dirty="0">
              <a:latin typeface="仿宋" panose="02010609060101010101" pitchFamily="49" charset="-122"/>
              <a:ea typeface="仿宋" panose="02010609060101010101" pitchFamily="49" charset="-122"/>
            </a:endParaRPr>
          </a:p>
          <a:p>
            <a:pPr>
              <a:spcBef>
                <a:spcPct val="0"/>
              </a:spcBef>
            </a:pPr>
            <a:r>
              <a:rPr lang="en-US" altLang="zh-CN" sz="2400" dirty="0">
                <a:latin typeface="仿宋" panose="02010609060101010101" pitchFamily="49" charset="-122"/>
                <a:ea typeface="仿宋" panose="02010609060101010101" pitchFamily="49" charset="-122"/>
              </a:rPr>
              <a:t>FsImage</a:t>
            </a:r>
            <a:r>
              <a:rPr lang="zh-CN" altLang="en-US" sz="2400" dirty="0">
                <a:latin typeface="仿宋" panose="02010609060101010101" pitchFamily="49" charset="-122"/>
                <a:ea typeface="仿宋" panose="02010609060101010101" pitchFamily="49" charset="-122"/>
              </a:rPr>
              <a:t>文件没有记录文件包含哪些块以及每个块存储在哪个数据节点。而是由名称节点把这些映射信息保留在内存中，当数据节点加入</a:t>
            </a:r>
            <a:r>
              <a:rPr lang="en-US" altLang="zh-CN" sz="2400" dirty="0">
                <a:latin typeface="仿宋" panose="02010609060101010101" pitchFamily="49" charset="-122"/>
                <a:ea typeface="仿宋" panose="02010609060101010101" pitchFamily="49" charset="-122"/>
              </a:rPr>
              <a:t>HDFS</a:t>
            </a:r>
            <a:r>
              <a:rPr lang="zh-CN" altLang="en-US" sz="2400" dirty="0">
                <a:latin typeface="仿宋" panose="02010609060101010101" pitchFamily="49" charset="-122"/>
                <a:ea typeface="仿宋" panose="02010609060101010101" pitchFamily="49" charset="-122"/>
              </a:rPr>
              <a:t>集群时，数据节点会把自己所包含的块列表告知给名称节点，此后会定期执行这种告知操作，以确保名称节点的块映射是最新的。</a:t>
            </a:r>
            <a:endParaRPr lang="en-US" altLang="zh-CN" sz="2400" dirty="0">
              <a:latin typeface="仿宋" panose="02010609060101010101" pitchFamily="49" charset="-122"/>
              <a:ea typeface="仿宋" panose="02010609060101010101" pitchFamily="49" charset="-122"/>
            </a:endParaRPr>
          </a:p>
          <a:p>
            <a:pPr>
              <a:spcBef>
                <a:spcPct val="0"/>
              </a:spcBef>
              <a:buFontTx/>
              <a:buNone/>
            </a:pPr>
            <a:endParaRPr lang="zh-CN" altLang="en-US" sz="2400" dirty="0">
              <a:latin typeface="仿宋" panose="02010609060101010101" pitchFamily="49" charset="-122"/>
              <a:ea typeface="仿宋" panose="02010609060101010101" pitchFamily="49" charset="-122"/>
            </a:endParaRPr>
          </a:p>
        </p:txBody>
      </p:sp>
      <p:sp>
        <p:nvSpPr>
          <p:cNvPr id="11268" name="TextBox 3"/>
          <p:cNvSpPr txBox="1">
            <a:spLocks noChangeArrowheads="1"/>
          </p:cNvSpPr>
          <p:nvPr/>
        </p:nvSpPr>
        <p:spPr bwMode="auto">
          <a:xfrm>
            <a:off x="348044" y="1401417"/>
            <a:ext cx="20521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en-US" altLang="zh-CN" sz="2400" b="1" dirty="0">
                <a:solidFill>
                  <a:srgbClr val="FF0000"/>
                </a:solidFill>
              </a:rPr>
              <a:t>FsImage</a:t>
            </a:r>
            <a:r>
              <a:rPr lang="zh-CN" altLang="en-US" sz="2400" b="1" dirty="0">
                <a:solidFill>
                  <a:srgbClr val="FF0000"/>
                </a:solidFill>
              </a:rPr>
              <a:t>文件</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noChangeArrowheads="1"/>
          </p:cNvSpPr>
          <p:nvPr>
            <p:ph type="title"/>
          </p:nvPr>
        </p:nvSpPr>
        <p:spPr/>
        <p:txBody>
          <a:bodyPr/>
          <a:lstStyle/>
          <a:p>
            <a:r>
              <a:rPr lang="en-US" altLang="zh-CN" b="1" dirty="0" smtClean="0"/>
              <a:t>3.3.2	</a:t>
            </a:r>
            <a:r>
              <a:rPr lang="zh-CN" altLang="en-US" b="1" smtClean="0"/>
              <a:t>名称节点和数据节点</a:t>
            </a:r>
            <a:endParaRPr lang="zh-CN" altLang="en-US" smtClean="0"/>
          </a:p>
        </p:txBody>
      </p:sp>
      <p:sp>
        <p:nvSpPr>
          <p:cNvPr id="12291" name="矩形 2"/>
          <p:cNvSpPr>
            <a:spLocks noChangeArrowheads="1"/>
          </p:cNvSpPr>
          <p:nvPr/>
        </p:nvSpPr>
        <p:spPr bwMode="auto">
          <a:xfrm>
            <a:off x="152516" y="1547705"/>
            <a:ext cx="8838968" cy="4524315"/>
          </a:xfrm>
          <a:prstGeom prst="rect">
            <a:avLst/>
          </a:prstGeom>
          <a:ln/>
          <a:extLst/>
        </p:spPr>
        <p:style>
          <a:lnRef idx="2">
            <a:schemeClr val="accent2"/>
          </a:lnRef>
          <a:fillRef idx="1">
            <a:schemeClr val="lt1"/>
          </a:fillRef>
          <a:effectRef idx="0">
            <a:schemeClr val="accent2"/>
          </a:effectRef>
          <a:fontRef idx="minor">
            <a:schemeClr val="dk1"/>
          </a:fontRef>
        </p:style>
        <p:txBody>
          <a:bodyPr wrap="squar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pPr>
            <a:r>
              <a:rPr lang="zh-CN" altLang="en-US" sz="2400" dirty="0">
                <a:latin typeface="仿宋" panose="02010609060101010101" pitchFamily="49" charset="-122"/>
                <a:ea typeface="仿宋" panose="02010609060101010101" pitchFamily="49" charset="-122"/>
              </a:rPr>
              <a:t>在名称节点启动的时候，它会将</a:t>
            </a:r>
            <a:r>
              <a:rPr lang="en-US" altLang="zh-CN" sz="2400" dirty="0">
                <a:latin typeface="仿宋" panose="02010609060101010101" pitchFamily="49" charset="-122"/>
                <a:ea typeface="仿宋" panose="02010609060101010101" pitchFamily="49" charset="-122"/>
              </a:rPr>
              <a:t>FsImage</a:t>
            </a:r>
            <a:r>
              <a:rPr lang="zh-CN" altLang="en-US" sz="2400" dirty="0">
                <a:latin typeface="仿宋" panose="02010609060101010101" pitchFamily="49" charset="-122"/>
                <a:ea typeface="仿宋" panose="02010609060101010101" pitchFamily="49" charset="-122"/>
              </a:rPr>
              <a:t>文件中的内容加载到内存中，之后再执行</a:t>
            </a:r>
            <a:r>
              <a:rPr lang="en-US" altLang="zh-CN" sz="2400" dirty="0">
                <a:latin typeface="仿宋" panose="02010609060101010101" pitchFamily="49" charset="-122"/>
                <a:ea typeface="仿宋" panose="02010609060101010101" pitchFamily="49" charset="-122"/>
              </a:rPr>
              <a:t>EditLog</a:t>
            </a:r>
            <a:r>
              <a:rPr lang="zh-CN" altLang="en-US" sz="2400" dirty="0">
                <a:latin typeface="仿宋" panose="02010609060101010101" pitchFamily="49" charset="-122"/>
                <a:ea typeface="仿宋" panose="02010609060101010101" pitchFamily="49" charset="-122"/>
              </a:rPr>
              <a:t>文件中的各项操作，使得内存中的元数据和实际的同步，存在内存中的元数据支持客户端的读操作。</a:t>
            </a:r>
            <a:endParaRPr lang="en-US" altLang="zh-CN" sz="2400" dirty="0">
              <a:latin typeface="仿宋" panose="02010609060101010101" pitchFamily="49" charset="-122"/>
              <a:ea typeface="仿宋" panose="02010609060101010101" pitchFamily="49" charset="-122"/>
            </a:endParaRPr>
          </a:p>
          <a:p>
            <a:pPr>
              <a:spcBef>
                <a:spcPct val="0"/>
              </a:spcBef>
            </a:pPr>
            <a:endParaRPr lang="en-US" altLang="zh-CN" sz="2400" dirty="0">
              <a:latin typeface="仿宋" panose="02010609060101010101" pitchFamily="49" charset="-122"/>
              <a:ea typeface="仿宋" panose="02010609060101010101" pitchFamily="49" charset="-122"/>
            </a:endParaRPr>
          </a:p>
          <a:p>
            <a:pPr>
              <a:spcBef>
                <a:spcPct val="0"/>
              </a:spcBef>
            </a:pPr>
            <a:r>
              <a:rPr lang="zh-CN" altLang="en-US" sz="2400" dirty="0">
                <a:latin typeface="仿宋" panose="02010609060101010101" pitchFamily="49" charset="-122"/>
                <a:ea typeface="仿宋" panose="02010609060101010101" pitchFamily="49" charset="-122"/>
              </a:rPr>
              <a:t>一旦在内存中成功建立文件系统元数据的映射，则创建一个新的</a:t>
            </a:r>
            <a:r>
              <a:rPr lang="en-US" altLang="zh-CN" sz="2400" dirty="0">
                <a:latin typeface="仿宋" panose="02010609060101010101" pitchFamily="49" charset="-122"/>
                <a:ea typeface="仿宋" panose="02010609060101010101" pitchFamily="49" charset="-122"/>
              </a:rPr>
              <a:t>FsImage</a:t>
            </a:r>
            <a:r>
              <a:rPr lang="zh-CN" altLang="en-US" sz="2400" dirty="0">
                <a:latin typeface="仿宋" panose="02010609060101010101" pitchFamily="49" charset="-122"/>
                <a:ea typeface="仿宋" panose="02010609060101010101" pitchFamily="49" charset="-122"/>
              </a:rPr>
              <a:t>文件和一个空的</a:t>
            </a:r>
            <a:r>
              <a:rPr lang="en-US" altLang="zh-CN" sz="2400" dirty="0">
                <a:latin typeface="仿宋" panose="02010609060101010101" pitchFamily="49" charset="-122"/>
                <a:ea typeface="仿宋" panose="02010609060101010101" pitchFamily="49" charset="-122"/>
              </a:rPr>
              <a:t>EditLog</a:t>
            </a:r>
            <a:r>
              <a:rPr lang="zh-CN" altLang="en-US" sz="2400" dirty="0">
                <a:latin typeface="仿宋" panose="02010609060101010101" pitchFamily="49" charset="-122"/>
                <a:ea typeface="仿宋" panose="02010609060101010101" pitchFamily="49" charset="-122"/>
              </a:rPr>
              <a:t>文件</a:t>
            </a:r>
          </a:p>
          <a:p>
            <a:pPr>
              <a:spcBef>
                <a:spcPct val="0"/>
              </a:spcBef>
            </a:pPr>
            <a:endParaRPr lang="zh-CN" altLang="en-US" sz="2400" dirty="0">
              <a:latin typeface="仿宋" panose="02010609060101010101" pitchFamily="49" charset="-122"/>
              <a:ea typeface="仿宋" panose="02010609060101010101" pitchFamily="49" charset="-122"/>
            </a:endParaRPr>
          </a:p>
          <a:p>
            <a:pPr>
              <a:spcBef>
                <a:spcPct val="0"/>
              </a:spcBef>
            </a:pPr>
            <a:r>
              <a:rPr lang="zh-CN" altLang="en-US" sz="2400" dirty="0">
                <a:latin typeface="仿宋" panose="02010609060101010101" pitchFamily="49" charset="-122"/>
                <a:ea typeface="仿宋" panose="02010609060101010101" pitchFamily="49" charset="-122"/>
              </a:rPr>
              <a:t>名称节点起来之后，</a:t>
            </a:r>
            <a:r>
              <a:rPr lang="en-US" altLang="zh-CN" sz="2400" dirty="0">
                <a:latin typeface="仿宋" panose="02010609060101010101" pitchFamily="49" charset="-122"/>
                <a:ea typeface="仿宋" panose="02010609060101010101" pitchFamily="49" charset="-122"/>
              </a:rPr>
              <a:t>HDFS</a:t>
            </a:r>
            <a:r>
              <a:rPr lang="zh-CN" altLang="en-US" sz="2400" dirty="0">
                <a:latin typeface="仿宋" panose="02010609060101010101" pitchFamily="49" charset="-122"/>
                <a:ea typeface="仿宋" panose="02010609060101010101" pitchFamily="49" charset="-122"/>
              </a:rPr>
              <a:t>中的更新操作会重新写到</a:t>
            </a:r>
            <a:r>
              <a:rPr lang="en-US" altLang="zh-CN" sz="2400" dirty="0">
                <a:latin typeface="仿宋" panose="02010609060101010101" pitchFamily="49" charset="-122"/>
                <a:ea typeface="仿宋" panose="02010609060101010101" pitchFamily="49" charset="-122"/>
              </a:rPr>
              <a:t>EditLog</a:t>
            </a:r>
            <a:r>
              <a:rPr lang="zh-CN" altLang="en-US" sz="2400" dirty="0">
                <a:latin typeface="仿宋" panose="02010609060101010101" pitchFamily="49" charset="-122"/>
                <a:ea typeface="仿宋" panose="02010609060101010101" pitchFamily="49" charset="-122"/>
              </a:rPr>
              <a:t>文件中，因为</a:t>
            </a:r>
            <a:r>
              <a:rPr lang="en-US" altLang="zh-CN" sz="2400" dirty="0">
                <a:latin typeface="仿宋" panose="02010609060101010101" pitchFamily="49" charset="-122"/>
                <a:ea typeface="仿宋" panose="02010609060101010101" pitchFamily="49" charset="-122"/>
              </a:rPr>
              <a:t>FsImage</a:t>
            </a:r>
            <a:r>
              <a:rPr lang="zh-CN" altLang="en-US" sz="2400" dirty="0">
                <a:latin typeface="仿宋" panose="02010609060101010101" pitchFamily="49" charset="-122"/>
                <a:ea typeface="仿宋" panose="02010609060101010101" pitchFamily="49" charset="-122"/>
              </a:rPr>
              <a:t>文件一般都很大（</a:t>
            </a:r>
            <a:r>
              <a:rPr lang="en-US" altLang="zh-CN" sz="2400" dirty="0">
                <a:latin typeface="仿宋" panose="02010609060101010101" pitchFamily="49" charset="-122"/>
                <a:ea typeface="仿宋" panose="02010609060101010101" pitchFamily="49" charset="-122"/>
              </a:rPr>
              <a:t>GB</a:t>
            </a:r>
            <a:r>
              <a:rPr lang="zh-CN" altLang="en-US" sz="2400" dirty="0">
                <a:latin typeface="仿宋" panose="02010609060101010101" pitchFamily="49" charset="-122"/>
                <a:ea typeface="仿宋" panose="02010609060101010101" pitchFamily="49" charset="-122"/>
              </a:rPr>
              <a:t>级别的很常见），如果所有的更新操作都往</a:t>
            </a:r>
            <a:r>
              <a:rPr lang="en-US" altLang="zh-CN" sz="2400" dirty="0">
                <a:latin typeface="仿宋" panose="02010609060101010101" pitchFamily="49" charset="-122"/>
                <a:ea typeface="仿宋" panose="02010609060101010101" pitchFamily="49" charset="-122"/>
              </a:rPr>
              <a:t>FsImage</a:t>
            </a:r>
            <a:r>
              <a:rPr lang="zh-CN" altLang="en-US" sz="2400" dirty="0">
                <a:latin typeface="仿宋" panose="02010609060101010101" pitchFamily="49" charset="-122"/>
                <a:ea typeface="仿宋" panose="02010609060101010101" pitchFamily="49" charset="-122"/>
              </a:rPr>
              <a:t>文件中添加，这样会导致系统运行的十分</a:t>
            </a:r>
            <a:r>
              <a:rPr lang="zh-CN" altLang="en-US" sz="2400" dirty="0" smtClean="0">
                <a:latin typeface="仿宋" panose="02010609060101010101" pitchFamily="49" charset="-122"/>
                <a:ea typeface="仿宋" panose="02010609060101010101" pitchFamily="49" charset="-122"/>
              </a:rPr>
              <a:t>缓慢。但是</a:t>
            </a:r>
            <a:r>
              <a:rPr lang="zh-CN" altLang="en-US" sz="2400" dirty="0">
                <a:latin typeface="仿宋" panose="02010609060101010101" pitchFamily="49" charset="-122"/>
                <a:ea typeface="仿宋" panose="02010609060101010101" pitchFamily="49" charset="-122"/>
              </a:rPr>
              <a:t>，如果往</a:t>
            </a:r>
            <a:r>
              <a:rPr lang="en-US" altLang="zh-CN" sz="2400" dirty="0">
                <a:latin typeface="仿宋" panose="02010609060101010101" pitchFamily="49" charset="-122"/>
                <a:ea typeface="仿宋" panose="02010609060101010101" pitchFamily="49" charset="-122"/>
              </a:rPr>
              <a:t>EditLog</a:t>
            </a:r>
            <a:r>
              <a:rPr lang="zh-CN" altLang="en-US" sz="2400" dirty="0">
                <a:latin typeface="仿宋" panose="02010609060101010101" pitchFamily="49" charset="-122"/>
                <a:ea typeface="仿宋" panose="02010609060101010101" pitchFamily="49" charset="-122"/>
              </a:rPr>
              <a:t>文件里面写就不会这样，因为</a:t>
            </a:r>
            <a:r>
              <a:rPr lang="en-US" altLang="zh-CN" sz="2400" dirty="0">
                <a:latin typeface="仿宋" panose="02010609060101010101" pitchFamily="49" charset="-122"/>
                <a:ea typeface="仿宋" panose="02010609060101010101" pitchFamily="49" charset="-122"/>
              </a:rPr>
              <a:t>EditLog </a:t>
            </a:r>
            <a:r>
              <a:rPr lang="zh-CN" altLang="en-US" sz="2400" dirty="0">
                <a:latin typeface="仿宋" panose="02010609060101010101" pitchFamily="49" charset="-122"/>
                <a:ea typeface="仿宋" panose="02010609060101010101" pitchFamily="49" charset="-122"/>
              </a:rPr>
              <a:t>要小很多</a:t>
            </a:r>
            <a:r>
              <a:rPr lang="zh-CN" altLang="en-US" sz="2400" dirty="0" smtClean="0">
                <a:latin typeface="仿宋" panose="02010609060101010101" pitchFamily="49" charset="-122"/>
                <a:ea typeface="仿宋" panose="02010609060101010101" pitchFamily="49" charset="-122"/>
              </a:rPr>
              <a:t>。</a:t>
            </a:r>
            <a:endParaRPr lang="zh-CN" altLang="en-US" sz="2400" dirty="0">
              <a:latin typeface="仿宋" panose="02010609060101010101" pitchFamily="49" charset="-122"/>
              <a:ea typeface="仿宋" panose="02010609060101010101" pitchFamily="49" charset="-122"/>
            </a:endParaRPr>
          </a:p>
        </p:txBody>
      </p:sp>
      <p:sp>
        <p:nvSpPr>
          <p:cNvPr id="12292" name="TextBox 3"/>
          <p:cNvSpPr txBox="1">
            <a:spLocks noChangeArrowheads="1"/>
          </p:cNvSpPr>
          <p:nvPr/>
        </p:nvSpPr>
        <p:spPr bwMode="auto">
          <a:xfrm>
            <a:off x="152516" y="1034314"/>
            <a:ext cx="1800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800" b="1" dirty="0">
                <a:solidFill>
                  <a:srgbClr val="FF0000"/>
                </a:solidFill>
              </a:rPr>
              <a:t>名称节点的启动</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noChangeArrowheads="1"/>
          </p:cNvSpPr>
          <p:nvPr>
            <p:ph type="title"/>
          </p:nvPr>
        </p:nvSpPr>
        <p:spPr/>
        <p:txBody>
          <a:bodyPr/>
          <a:lstStyle/>
          <a:p>
            <a:r>
              <a:rPr lang="en-US" altLang="zh-CN" b="1" dirty="0" smtClean="0"/>
              <a:t>3.3.2	</a:t>
            </a:r>
            <a:r>
              <a:rPr lang="zh-CN" altLang="en-US" b="1" smtClean="0"/>
              <a:t>名称节点和数据节点</a:t>
            </a:r>
            <a:endParaRPr lang="zh-CN" altLang="en-US" smtClean="0"/>
          </a:p>
        </p:txBody>
      </p:sp>
      <p:sp>
        <p:nvSpPr>
          <p:cNvPr id="13315" name="矩形 2"/>
          <p:cNvSpPr>
            <a:spLocks noChangeArrowheads="1"/>
          </p:cNvSpPr>
          <p:nvPr/>
        </p:nvSpPr>
        <p:spPr bwMode="auto">
          <a:xfrm>
            <a:off x="463914" y="1828842"/>
            <a:ext cx="8451372" cy="2308225"/>
          </a:xfrm>
          <a:prstGeom prst="rect">
            <a:avLst/>
          </a:prstGeom>
          <a:ln/>
          <a:extLst/>
        </p:spPr>
        <p:style>
          <a:lnRef idx="2">
            <a:schemeClr val="accent2"/>
          </a:lnRef>
          <a:fillRef idx="1">
            <a:schemeClr val="lt1"/>
          </a:fillRef>
          <a:effectRef idx="0">
            <a:schemeClr val="accent2"/>
          </a:effectRef>
          <a:fontRef idx="minor">
            <a:schemeClr val="dk1"/>
          </a:fontRef>
        </p:style>
        <p:txBody>
          <a:bodyPr wrap="squar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pPr>
            <a:r>
              <a:rPr lang="zh-CN" altLang="en-US" sz="1800" dirty="0">
                <a:latin typeface="仿宋" panose="02010609060101010101" pitchFamily="49" charset="-122"/>
                <a:ea typeface="仿宋" panose="02010609060101010101" pitchFamily="49" charset="-122"/>
              </a:rPr>
              <a:t>在名称节点运行期间，</a:t>
            </a:r>
            <a:r>
              <a:rPr lang="en-US" altLang="zh-CN" sz="1800" dirty="0">
                <a:latin typeface="仿宋" panose="02010609060101010101" pitchFamily="49" charset="-122"/>
                <a:ea typeface="仿宋" panose="02010609060101010101" pitchFamily="49" charset="-122"/>
              </a:rPr>
              <a:t>HDFS</a:t>
            </a:r>
            <a:r>
              <a:rPr lang="zh-CN" altLang="en-US" sz="1800" dirty="0">
                <a:latin typeface="仿宋" panose="02010609060101010101" pitchFamily="49" charset="-122"/>
                <a:ea typeface="仿宋" panose="02010609060101010101" pitchFamily="49" charset="-122"/>
              </a:rPr>
              <a:t>的所有更新操作都是直接写到</a:t>
            </a:r>
            <a:r>
              <a:rPr lang="en-US" altLang="zh-CN" sz="1800" dirty="0">
                <a:latin typeface="仿宋" panose="02010609060101010101" pitchFamily="49" charset="-122"/>
                <a:ea typeface="仿宋" panose="02010609060101010101" pitchFamily="49" charset="-122"/>
              </a:rPr>
              <a:t>EditLog</a:t>
            </a:r>
            <a:r>
              <a:rPr lang="zh-CN" altLang="en-US" sz="1800" dirty="0">
                <a:latin typeface="仿宋" panose="02010609060101010101" pitchFamily="49" charset="-122"/>
                <a:ea typeface="仿宋" panose="02010609060101010101" pitchFamily="49" charset="-122"/>
              </a:rPr>
              <a:t>中，久而久之，</a:t>
            </a:r>
            <a:r>
              <a:rPr lang="en-US" altLang="zh-CN" sz="1800" dirty="0">
                <a:latin typeface="仿宋" panose="02010609060101010101" pitchFamily="49" charset="-122"/>
                <a:ea typeface="仿宋" panose="02010609060101010101" pitchFamily="49" charset="-122"/>
              </a:rPr>
              <a:t> EditLog</a:t>
            </a:r>
            <a:r>
              <a:rPr lang="zh-CN" altLang="en-US" sz="1800" dirty="0">
                <a:latin typeface="仿宋" panose="02010609060101010101" pitchFamily="49" charset="-122"/>
                <a:ea typeface="仿宋" panose="02010609060101010101" pitchFamily="49" charset="-122"/>
              </a:rPr>
              <a:t>文件将会变得很大</a:t>
            </a:r>
            <a:endParaRPr lang="en-US" altLang="zh-CN" sz="1800" dirty="0">
              <a:latin typeface="仿宋" panose="02010609060101010101" pitchFamily="49" charset="-122"/>
              <a:ea typeface="仿宋" panose="02010609060101010101" pitchFamily="49" charset="-122"/>
            </a:endParaRPr>
          </a:p>
          <a:p>
            <a:pPr>
              <a:spcBef>
                <a:spcPct val="0"/>
              </a:spcBef>
            </a:pPr>
            <a:endParaRPr lang="en-US" altLang="zh-CN" sz="1800" dirty="0">
              <a:latin typeface="仿宋" panose="02010609060101010101" pitchFamily="49" charset="-122"/>
              <a:ea typeface="仿宋" panose="02010609060101010101" pitchFamily="49" charset="-122"/>
            </a:endParaRPr>
          </a:p>
          <a:p>
            <a:pPr>
              <a:spcBef>
                <a:spcPct val="0"/>
              </a:spcBef>
            </a:pPr>
            <a:r>
              <a:rPr lang="zh-CN" altLang="en-US" sz="1800" dirty="0">
                <a:latin typeface="仿宋" panose="02010609060101010101" pitchFamily="49" charset="-122"/>
                <a:ea typeface="仿宋" panose="02010609060101010101" pitchFamily="49" charset="-122"/>
              </a:rPr>
              <a:t>虽然这对名称节点运行时候是没有什么明显影响的，但是，当名称节点重启的时候，名称节点需要先将</a:t>
            </a:r>
            <a:r>
              <a:rPr lang="en-US" altLang="zh-CN" sz="1800" dirty="0">
                <a:latin typeface="仿宋" panose="02010609060101010101" pitchFamily="49" charset="-122"/>
                <a:ea typeface="仿宋" panose="02010609060101010101" pitchFamily="49" charset="-122"/>
              </a:rPr>
              <a:t>FsImage</a:t>
            </a:r>
            <a:r>
              <a:rPr lang="zh-CN" altLang="en-US" sz="1800" dirty="0">
                <a:latin typeface="仿宋" panose="02010609060101010101" pitchFamily="49" charset="-122"/>
                <a:ea typeface="仿宋" panose="02010609060101010101" pitchFamily="49" charset="-122"/>
              </a:rPr>
              <a:t>里面的所有内容映像到内存中，然后再一条一条地执行</a:t>
            </a:r>
            <a:r>
              <a:rPr lang="en-US" altLang="zh-CN" sz="1800" dirty="0">
                <a:latin typeface="仿宋" panose="02010609060101010101" pitchFamily="49" charset="-122"/>
                <a:ea typeface="仿宋" panose="02010609060101010101" pitchFamily="49" charset="-122"/>
              </a:rPr>
              <a:t>EditLog</a:t>
            </a:r>
            <a:r>
              <a:rPr lang="zh-CN" altLang="en-US" sz="1800" dirty="0">
                <a:latin typeface="仿宋" panose="02010609060101010101" pitchFamily="49" charset="-122"/>
                <a:ea typeface="仿宋" panose="02010609060101010101" pitchFamily="49" charset="-122"/>
              </a:rPr>
              <a:t>中的记录，当</a:t>
            </a:r>
            <a:r>
              <a:rPr lang="en-US" altLang="zh-CN" sz="1800" dirty="0">
                <a:latin typeface="仿宋" panose="02010609060101010101" pitchFamily="49" charset="-122"/>
                <a:ea typeface="仿宋" panose="02010609060101010101" pitchFamily="49" charset="-122"/>
              </a:rPr>
              <a:t>EditLog</a:t>
            </a:r>
            <a:r>
              <a:rPr lang="zh-CN" altLang="en-US" sz="1800" dirty="0">
                <a:latin typeface="仿宋" panose="02010609060101010101" pitchFamily="49" charset="-122"/>
                <a:ea typeface="仿宋" panose="02010609060101010101" pitchFamily="49" charset="-122"/>
              </a:rPr>
              <a:t>文件非常大的时候，会导致名称节点启动操作非常慢，而在这段时间内</a:t>
            </a:r>
            <a:r>
              <a:rPr lang="en-US" altLang="zh-CN" sz="1800" dirty="0">
                <a:latin typeface="仿宋" panose="02010609060101010101" pitchFamily="49" charset="-122"/>
                <a:ea typeface="仿宋" panose="02010609060101010101" pitchFamily="49" charset="-122"/>
              </a:rPr>
              <a:t>HDFS</a:t>
            </a:r>
            <a:r>
              <a:rPr lang="zh-CN" altLang="en-US" sz="1800" dirty="0">
                <a:latin typeface="仿宋" panose="02010609060101010101" pitchFamily="49" charset="-122"/>
                <a:ea typeface="仿宋" panose="02010609060101010101" pitchFamily="49" charset="-122"/>
              </a:rPr>
              <a:t>系统处于安全模式，一直无法对外提供写操作，影响了用户的使用</a:t>
            </a:r>
            <a:endParaRPr lang="en-US" altLang="zh-CN" sz="1800" dirty="0">
              <a:latin typeface="仿宋" panose="02010609060101010101" pitchFamily="49" charset="-122"/>
              <a:ea typeface="仿宋" panose="02010609060101010101" pitchFamily="49" charset="-122"/>
            </a:endParaRPr>
          </a:p>
        </p:txBody>
      </p:sp>
      <p:sp>
        <p:nvSpPr>
          <p:cNvPr id="13316" name="TextBox 3"/>
          <p:cNvSpPr txBox="1">
            <a:spLocks noChangeArrowheads="1"/>
          </p:cNvSpPr>
          <p:nvPr/>
        </p:nvSpPr>
        <p:spPr bwMode="auto">
          <a:xfrm>
            <a:off x="304912" y="1289259"/>
            <a:ext cx="4530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800" b="1" dirty="0">
                <a:solidFill>
                  <a:srgbClr val="FF0000"/>
                </a:solidFill>
              </a:rPr>
              <a:t>名称节点运行期间</a:t>
            </a:r>
            <a:r>
              <a:rPr lang="en-US" altLang="zh-CN" sz="1800" b="1" dirty="0">
                <a:solidFill>
                  <a:srgbClr val="FF0000"/>
                </a:solidFill>
              </a:rPr>
              <a:t>EditLog</a:t>
            </a:r>
            <a:r>
              <a:rPr lang="zh-CN" altLang="en-US" sz="1800" b="1" dirty="0">
                <a:solidFill>
                  <a:srgbClr val="FF0000"/>
                </a:solidFill>
              </a:rPr>
              <a:t>不断变大的问题</a:t>
            </a:r>
          </a:p>
        </p:txBody>
      </p:sp>
      <p:sp>
        <p:nvSpPr>
          <p:cNvPr id="13317" name="TextBox 4"/>
          <p:cNvSpPr txBox="1">
            <a:spLocks noChangeArrowheads="1"/>
          </p:cNvSpPr>
          <p:nvPr/>
        </p:nvSpPr>
        <p:spPr bwMode="auto">
          <a:xfrm>
            <a:off x="457200" y="4680744"/>
            <a:ext cx="60564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800" b="1" dirty="0">
                <a:solidFill>
                  <a:srgbClr val="FF0000"/>
                </a:solidFill>
              </a:rPr>
              <a:t>如何解决？答案是：</a:t>
            </a:r>
            <a:r>
              <a:rPr lang="en-US" altLang="zh-CN" sz="1800" b="1" dirty="0">
                <a:solidFill>
                  <a:srgbClr val="FF0000"/>
                </a:solidFill>
              </a:rPr>
              <a:t>SecondaryNameNode</a:t>
            </a:r>
            <a:r>
              <a:rPr lang="zh-CN" altLang="en-US" sz="1800" b="1" dirty="0">
                <a:solidFill>
                  <a:srgbClr val="FF0000"/>
                </a:solidFill>
              </a:rPr>
              <a:t>第二名称节点</a:t>
            </a:r>
          </a:p>
        </p:txBody>
      </p:sp>
      <p:sp>
        <p:nvSpPr>
          <p:cNvPr id="13318" name="矩形 2"/>
          <p:cNvSpPr>
            <a:spLocks noChangeArrowheads="1"/>
          </p:cNvSpPr>
          <p:nvPr/>
        </p:nvSpPr>
        <p:spPr bwMode="auto">
          <a:xfrm>
            <a:off x="457200" y="5172075"/>
            <a:ext cx="8458086" cy="1015663"/>
          </a:xfrm>
          <a:prstGeom prst="rect">
            <a:avLst/>
          </a:prstGeom>
          <a:ln/>
          <a:extLst/>
        </p:spPr>
        <p:style>
          <a:lnRef idx="2">
            <a:schemeClr val="accent2"/>
          </a:lnRef>
          <a:fillRef idx="1">
            <a:schemeClr val="lt1"/>
          </a:fillRef>
          <a:effectRef idx="0">
            <a:schemeClr val="accent2"/>
          </a:effectRef>
          <a:fontRef idx="minor">
            <a:schemeClr val="dk1"/>
          </a:fontRef>
        </p:style>
        <p:txBody>
          <a:bodyPr wrap="squar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2000" b="1" dirty="0">
                <a:latin typeface="仿宋" panose="02010609060101010101" pitchFamily="49" charset="-122"/>
                <a:ea typeface="仿宋" panose="02010609060101010101" pitchFamily="49" charset="-122"/>
              </a:rPr>
              <a:t>第二名称节点</a:t>
            </a:r>
            <a:r>
              <a:rPr lang="zh-CN" altLang="en-US" sz="2000" dirty="0">
                <a:latin typeface="仿宋" panose="02010609060101010101" pitchFamily="49" charset="-122"/>
                <a:ea typeface="仿宋" panose="02010609060101010101" pitchFamily="49" charset="-122"/>
              </a:rPr>
              <a:t>是</a:t>
            </a:r>
            <a:r>
              <a:rPr lang="en-US" altLang="zh-CN" sz="2000" dirty="0">
                <a:latin typeface="仿宋" panose="02010609060101010101" pitchFamily="49" charset="-122"/>
                <a:ea typeface="仿宋" panose="02010609060101010101" pitchFamily="49" charset="-122"/>
              </a:rPr>
              <a:t>HDFS</a:t>
            </a:r>
            <a:r>
              <a:rPr lang="zh-CN" altLang="en-US" sz="2000" dirty="0">
                <a:latin typeface="仿宋" panose="02010609060101010101" pitchFamily="49" charset="-122"/>
                <a:ea typeface="仿宋" panose="02010609060101010101" pitchFamily="49" charset="-122"/>
              </a:rPr>
              <a:t>架构中的一个组成部分，它是用来保存名称节点中对</a:t>
            </a:r>
            <a:r>
              <a:rPr lang="en-US" altLang="zh-CN" sz="2000" dirty="0">
                <a:latin typeface="仿宋" panose="02010609060101010101" pitchFamily="49" charset="-122"/>
                <a:ea typeface="仿宋" panose="02010609060101010101" pitchFamily="49" charset="-122"/>
              </a:rPr>
              <a:t>HDFS </a:t>
            </a:r>
            <a:r>
              <a:rPr lang="zh-CN" altLang="en-US" sz="2000" dirty="0">
                <a:latin typeface="仿宋" panose="02010609060101010101" pitchFamily="49" charset="-122"/>
                <a:ea typeface="仿宋" panose="02010609060101010101" pitchFamily="49" charset="-122"/>
              </a:rPr>
              <a:t>元数据信息的备份，并减少名称节点重启的时间。</a:t>
            </a:r>
            <a:r>
              <a:rPr lang="en-US" altLang="zh-CN" sz="2000" dirty="0">
                <a:latin typeface="仿宋" panose="02010609060101010101" pitchFamily="49" charset="-122"/>
                <a:ea typeface="仿宋" panose="02010609060101010101" pitchFamily="49" charset="-122"/>
              </a:rPr>
              <a:t>SecondaryNameNode</a:t>
            </a:r>
            <a:r>
              <a:rPr lang="zh-CN" altLang="en-US" sz="2000" dirty="0">
                <a:latin typeface="仿宋" panose="02010609060101010101" pitchFamily="49" charset="-122"/>
                <a:ea typeface="仿宋" panose="02010609060101010101" pitchFamily="49" charset="-122"/>
              </a:rPr>
              <a:t>一般是单独运行在一台机器上</a:t>
            </a:r>
            <a:endParaRPr lang="en-US" altLang="zh-CN" sz="2000" dirty="0">
              <a:latin typeface="仿宋" panose="02010609060101010101" pitchFamily="49" charset="-122"/>
              <a:ea typeface="仿宋" panose="02010609060101010101" pitchFamily="49"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noChangeArrowheads="1"/>
          </p:cNvSpPr>
          <p:nvPr>
            <p:ph type="title"/>
          </p:nvPr>
        </p:nvSpPr>
        <p:spPr/>
        <p:txBody>
          <a:bodyPr/>
          <a:lstStyle/>
          <a:p>
            <a:r>
              <a:rPr lang="en-US" altLang="zh-CN" b="1" dirty="0" smtClean="0"/>
              <a:t>3.3.2	</a:t>
            </a:r>
            <a:r>
              <a:rPr lang="zh-CN" altLang="en-US" b="1" smtClean="0"/>
              <a:t>名称节点和数据节点</a:t>
            </a:r>
            <a:endParaRPr lang="zh-CN" altLang="en-US" smtClean="0"/>
          </a:p>
        </p:txBody>
      </p:sp>
      <p:pic>
        <p:nvPicPr>
          <p:cNvPr id="14339" name="Picture 2" descr="fsimage_edi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19200"/>
            <a:ext cx="4876800" cy="529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矩形 3"/>
          <p:cNvSpPr>
            <a:spLocks noChangeArrowheads="1"/>
          </p:cNvSpPr>
          <p:nvPr/>
        </p:nvSpPr>
        <p:spPr bwMode="auto">
          <a:xfrm>
            <a:off x="5257800" y="1066862"/>
            <a:ext cx="3733684" cy="5755422"/>
          </a:xfrm>
          <a:prstGeom prst="rect">
            <a:avLst/>
          </a:prstGeom>
          <a:ln/>
          <a:extLst/>
        </p:spPr>
        <p:style>
          <a:lnRef idx="2">
            <a:schemeClr val="accent2"/>
          </a:lnRef>
          <a:fillRef idx="1">
            <a:schemeClr val="lt1"/>
          </a:fillRef>
          <a:effectRef idx="0">
            <a:schemeClr val="accent2"/>
          </a:effectRef>
          <a:fontRef idx="minor">
            <a:schemeClr val="dk1"/>
          </a:fontRef>
        </p:style>
        <p:txBody>
          <a:bodyPr wrap="squar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en-US" altLang="zh-CN" sz="1600" dirty="0">
                <a:latin typeface="仿宋" panose="02010609060101010101" pitchFamily="49" charset="-122"/>
                <a:ea typeface="仿宋" panose="02010609060101010101" pitchFamily="49" charset="-122"/>
              </a:rPr>
              <a:t>SecondaryNameNode</a:t>
            </a:r>
            <a:r>
              <a:rPr lang="zh-CN" altLang="en-US" sz="1600" dirty="0">
                <a:latin typeface="仿宋" panose="02010609060101010101" pitchFamily="49" charset="-122"/>
                <a:ea typeface="仿宋" panose="02010609060101010101" pitchFamily="49" charset="-122"/>
              </a:rPr>
              <a:t>的工作情况：</a:t>
            </a:r>
            <a:endParaRPr lang="en-US" altLang="zh-CN" sz="1600" dirty="0">
              <a:latin typeface="仿宋" panose="02010609060101010101" pitchFamily="49" charset="-122"/>
              <a:ea typeface="仿宋" panose="02010609060101010101" pitchFamily="49" charset="-122"/>
            </a:endParaRPr>
          </a:p>
          <a:p>
            <a:pPr>
              <a:spcBef>
                <a:spcPct val="0"/>
              </a:spcBef>
              <a:buFontTx/>
              <a:buNone/>
            </a:pPr>
            <a:r>
              <a:rPr lang="zh-CN" altLang="en-US"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1</a:t>
            </a:r>
            <a:r>
              <a:rPr lang="zh-CN" altLang="en-US"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SecondaryNameNode</a:t>
            </a:r>
            <a:r>
              <a:rPr lang="zh-CN" altLang="en-US" sz="1600" dirty="0">
                <a:latin typeface="仿宋" panose="02010609060101010101" pitchFamily="49" charset="-122"/>
                <a:ea typeface="仿宋" panose="02010609060101010101" pitchFamily="49" charset="-122"/>
              </a:rPr>
              <a:t>会定期和</a:t>
            </a:r>
            <a:r>
              <a:rPr lang="en-US" altLang="zh-CN" sz="1600" dirty="0">
                <a:latin typeface="仿宋" panose="02010609060101010101" pitchFamily="49" charset="-122"/>
                <a:ea typeface="仿宋" panose="02010609060101010101" pitchFamily="49" charset="-122"/>
              </a:rPr>
              <a:t>NameNode</a:t>
            </a:r>
            <a:r>
              <a:rPr lang="zh-CN" altLang="en-US" sz="1600" dirty="0">
                <a:latin typeface="仿宋" panose="02010609060101010101" pitchFamily="49" charset="-122"/>
                <a:ea typeface="仿宋" panose="02010609060101010101" pitchFamily="49" charset="-122"/>
              </a:rPr>
              <a:t>通信，请求其停止使用</a:t>
            </a:r>
            <a:r>
              <a:rPr lang="en-US" altLang="zh-CN" sz="1600" dirty="0">
                <a:latin typeface="仿宋" panose="02010609060101010101" pitchFamily="49" charset="-122"/>
                <a:ea typeface="仿宋" panose="02010609060101010101" pitchFamily="49" charset="-122"/>
              </a:rPr>
              <a:t>EditLog</a:t>
            </a:r>
            <a:r>
              <a:rPr lang="zh-CN" altLang="en-US" sz="1600" dirty="0">
                <a:latin typeface="仿宋" panose="02010609060101010101" pitchFamily="49" charset="-122"/>
                <a:ea typeface="仿宋" panose="02010609060101010101" pitchFamily="49" charset="-122"/>
              </a:rPr>
              <a:t>文件，暂时将新的写操作写到一个新的文件</a:t>
            </a:r>
            <a:r>
              <a:rPr lang="en-US" altLang="zh-CN" sz="1600" dirty="0">
                <a:latin typeface="仿宋" panose="02010609060101010101" pitchFamily="49" charset="-122"/>
                <a:ea typeface="仿宋" panose="02010609060101010101" pitchFamily="49" charset="-122"/>
              </a:rPr>
              <a:t>edit.new</a:t>
            </a:r>
            <a:r>
              <a:rPr lang="zh-CN" altLang="en-US" sz="1600" dirty="0">
                <a:latin typeface="仿宋" panose="02010609060101010101" pitchFamily="49" charset="-122"/>
                <a:ea typeface="仿宋" panose="02010609060101010101" pitchFamily="49" charset="-122"/>
              </a:rPr>
              <a:t>上来，这个操作是瞬间完成，上层写日志的函数完全感觉不到差别；</a:t>
            </a:r>
          </a:p>
          <a:p>
            <a:pPr>
              <a:spcBef>
                <a:spcPct val="0"/>
              </a:spcBef>
              <a:buFontTx/>
              <a:buNone/>
            </a:pPr>
            <a:r>
              <a:rPr lang="zh-CN" altLang="en-US" sz="1600" dirty="0" smtClean="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2</a:t>
            </a:r>
            <a:r>
              <a:rPr lang="zh-CN" altLang="en-US"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SecondaryNameNode</a:t>
            </a:r>
            <a:r>
              <a:rPr lang="zh-CN" altLang="en-US" sz="1600" dirty="0">
                <a:latin typeface="仿宋" panose="02010609060101010101" pitchFamily="49" charset="-122"/>
                <a:ea typeface="仿宋" panose="02010609060101010101" pitchFamily="49" charset="-122"/>
              </a:rPr>
              <a:t>通过</a:t>
            </a:r>
            <a:r>
              <a:rPr lang="en-US" altLang="zh-CN" sz="1600" dirty="0">
                <a:latin typeface="仿宋" panose="02010609060101010101" pitchFamily="49" charset="-122"/>
                <a:ea typeface="仿宋" panose="02010609060101010101" pitchFamily="49" charset="-122"/>
              </a:rPr>
              <a:t>HTTP GET</a:t>
            </a:r>
            <a:r>
              <a:rPr lang="zh-CN" altLang="en-US" sz="1600" dirty="0">
                <a:latin typeface="仿宋" panose="02010609060101010101" pitchFamily="49" charset="-122"/>
                <a:ea typeface="仿宋" panose="02010609060101010101" pitchFamily="49" charset="-122"/>
              </a:rPr>
              <a:t>方式从</a:t>
            </a:r>
            <a:r>
              <a:rPr lang="en-US" altLang="zh-CN" sz="1600" dirty="0">
                <a:latin typeface="仿宋" panose="02010609060101010101" pitchFamily="49" charset="-122"/>
                <a:ea typeface="仿宋" panose="02010609060101010101" pitchFamily="49" charset="-122"/>
              </a:rPr>
              <a:t>NameNode</a:t>
            </a:r>
            <a:r>
              <a:rPr lang="zh-CN" altLang="en-US" sz="1600" dirty="0">
                <a:latin typeface="仿宋" panose="02010609060101010101" pitchFamily="49" charset="-122"/>
                <a:ea typeface="仿宋" panose="02010609060101010101" pitchFamily="49" charset="-122"/>
              </a:rPr>
              <a:t>上获取到</a:t>
            </a:r>
            <a:r>
              <a:rPr lang="en-US" altLang="zh-CN" sz="1600" dirty="0">
                <a:latin typeface="仿宋" panose="02010609060101010101" pitchFamily="49" charset="-122"/>
                <a:ea typeface="仿宋" panose="02010609060101010101" pitchFamily="49" charset="-122"/>
              </a:rPr>
              <a:t>FsImage</a:t>
            </a:r>
            <a:r>
              <a:rPr lang="zh-CN" altLang="en-US" sz="1600" dirty="0">
                <a:latin typeface="仿宋" panose="02010609060101010101" pitchFamily="49" charset="-122"/>
                <a:ea typeface="仿宋" panose="02010609060101010101" pitchFamily="49" charset="-122"/>
              </a:rPr>
              <a:t>和</a:t>
            </a:r>
            <a:r>
              <a:rPr lang="en-US" altLang="zh-CN" sz="1600" dirty="0">
                <a:latin typeface="仿宋" panose="02010609060101010101" pitchFamily="49" charset="-122"/>
                <a:ea typeface="仿宋" panose="02010609060101010101" pitchFamily="49" charset="-122"/>
              </a:rPr>
              <a:t>EditLog</a:t>
            </a:r>
            <a:r>
              <a:rPr lang="zh-CN" altLang="en-US" sz="1600" dirty="0">
                <a:latin typeface="仿宋" panose="02010609060101010101" pitchFamily="49" charset="-122"/>
                <a:ea typeface="仿宋" panose="02010609060101010101" pitchFamily="49" charset="-122"/>
              </a:rPr>
              <a:t>文件，并下载到本地的相应目录下；</a:t>
            </a:r>
          </a:p>
          <a:p>
            <a:pPr>
              <a:spcBef>
                <a:spcPct val="0"/>
              </a:spcBef>
              <a:buFontTx/>
              <a:buNone/>
            </a:pPr>
            <a:r>
              <a:rPr lang="zh-CN" altLang="en-US" sz="1600" dirty="0" smtClean="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3</a:t>
            </a:r>
            <a:r>
              <a:rPr lang="zh-CN" altLang="en-US"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SecondaryNameNode</a:t>
            </a:r>
            <a:r>
              <a:rPr lang="zh-CN" altLang="en-US" sz="1600" dirty="0">
                <a:latin typeface="仿宋" panose="02010609060101010101" pitchFamily="49" charset="-122"/>
                <a:ea typeface="仿宋" panose="02010609060101010101" pitchFamily="49" charset="-122"/>
              </a:rPr>
              <a:t>将下载下来的</a:t>
            </a:r>
            <a:r>
              <a:rPr lang="en-US" altLang="zh-CN" sz="1600" dirty="0">
                <a:latin typeface="仿宋" panose="02010609060101010101" pitchFamily="49" charset="-122"/>
                <a:ea typeface="仿宋" panose="02010609060101010101" pitchFamily="49" charset="-122"/>
              </a:rPr>
              <a:t>FsImage</a:t>
            </a:r>
            <a:r>
              <a:rPr lang="zh-CN" altLang="en-US" sz="1600" dirty="0">
                <a:latin typeface="仿宋" panose="02010609060101010101" pitchFamily="49" charset="-122"/>
                <a:ea typeface="仿宋" panose="02010609060101010101" pitchFamily="49" charset="-122"/>
              </a:rPr>
              <a:t>载入到内存，然后一条一条地执行</a:t>
            </a:r>
            <a:r>
              <a:rPr lang="en-US" altLang="zh-CN" sz="1600" dirty="0">
                <a:latin typeface="仿宋" panose="02010609060101010101" pitchFamily="49" charset="-122"/>
                <a:ea typeface="仿宋" panose="02010609060101010101" pitchFamily="49" charset="-122"/>
              </a:rPr>
              <a:t>EditLog</a:t>
            </a:r>
            <a:r>
              <a:rPr lang="zh-CN" altLang="en-US" sz="1600" dirty="0">
                <a:latin typeface="仿宋" panose="02010609060101010101" pitchFamily="49" charset="-122"/>
                <a:ea typeface="仿宋" panose="02010609060101010101" pitchFamily="49" charset="-122"/>
              </a:rPr>
              <a:t>文件中的各项更新操作，使得内存中的</a:t>
            </a:r>
            <a:r>
              <a:rPr lang="en-US" altLang="zh-CN" sz="1600" dirty="0">
                <a:latin typeface="仿宋" panose="02010609060101010101" pitchFamily="49" charset="-122"/>
                <a:ea typeface="仿宋" panose="02010609060101010101" pitchFamily="49" charset="-122"/>
              </a:rPr>
              <a:t>FsImage</a:t>
            </a:r>
            <a:r>
              <a:rPr lang="zh-CN" altLang="en-US" sz="1600" dirty="0">
                <a:latin typeface="仿宋" panose="02010609060101010101" pitchFamily="49" charset="-122"/>
                <a:ea typeface="仿宋" panose="02010609060101010101" pitchFamily="49" charset="-122"/>
              </a:rPr>
              <a:t>保持最新；这个过程就是</a:t>
            </a:r>
            <a:r>
              <a:rPr lang="en-US" altLang="zh-CN" sz="1600" dirty="0">
                <a:latin typeface="仿宋" panose="02010609060101010101" pitchFamily="49" charset="-122"/>
                <a:ea typeface="仿宋" panose="02010609060101010101" pitchFamily="49" charset="-122"/>
              </a:rPr>
              <a:t>EditLog</a:t>
            </a:r>
            <a:r>
              <a:rPr lang="zh-CN" altLang="en-US" sz="1600" dirty="0">
                <a:latin typeface="仿宋" panose="02010609060101010101" pitchFamily="49" charset="-122"/>
                <a:ea typeface="仿宋" panose="02010609060101010101" pitchFamily="49" charset="-122"/>
              </a:rPr>
              <a:t>和</a:t>
            </a:r>
            <a:r>
              <a:rPr lang="en-US" altLang="zh-CN" sz="1600" dirty="0">
                <a:latin typeface="仿宋" panose="02010609060101010101" pitchFamily="49" charset="-122"/>
                <a:ea typeface="仿宋" panose="02010609060101010101" pitchFamily="49" charset="-122"/>
              </a:rPr>
              <a:t>FsImage</a:t>
            </a:r>
            <a:r>
              <a:rPr lang="zh-CN" altLang="en-US" sz="1600" dirty="0">
                <a:latin typeface="仿宋" panose="02010609060101010101" pitchFamily="49" charset="-122"/>
                <a:ea typeface="仿宋" panose="02010609060101010101" pitchFamily="49" charset="-122"/>
              </a:rPr>
              <a:t>文件合并；</a:t>
            </a:r>
          </a:p>
          <a:p>
            <a:pPr>
              <a:spcBef>
                <a:spcPct val="0"/>
              </a:spcBef>
              <a:buFontTx/>
              <a:buNone/>
            </a:pPr>
            <a:r>
              <a:rPr lang="zh-CN" altLang="en-US" sz="1600" dirty="0" smtClean="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4</a:t>
            </a:r>
            <a:r>
              <a:rPr lang="zh-CN" altLang="en-US"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SecondaryNameNode</a:t>
            </a:r>
            <a:r>
              <a:rPr lang="zh-CN" altLang="en-US" sz="1600" dirty="0">
                <a:latin typeface="仿宋" panose="02010609060101010101" pitchFamily="49" charset="-122"/>
                <a:ea typeface="仿宋" panose="02010609060101010101" pitchFamily="49" charset="-122"/>
              </a:rPr>
              <a:t>执行完（</a:t>
            </a:r>
            <a:r>
              <a:rPr lang="en-US" altLang="zh-CN" sz="1600" dirty="0">
                <a:latin typeface="仿宋" panose="02010609060101010101" pitchFamily="49" charset="-122"/>
                <a:ea typeface="仿宋" panose="02010609060101010101" pitchFamily="49" charset="-122"/>
              </a:rPr>
              <a:t>3</a:t>
            </a:r>
            <a:r>
              <a:rPr lang="zh-CN" altLang="en-US" sz="1600" dirty="0">
                <a:latin typeface="仿宋" panose="02010609060101010101" pitchFamily="49" charset="-122"/>
                <a:ea typeface="仿宋" panose="02010609060101010101" pitchFamily="49" charset="-122"/>
              </a:rPr>
              <a:t>）操作之后，会通过</a:t>
            </a:r>
            <a:r>
              <a:rPr lang="en-US" altLang="zh-CN" sz="1600" dirty="0">
                <a:latin typeface="仿宋" panose="02010609060101010101" pitchFamily="49" charset="-122"/>
                <a:ea typeface="仿宋" panose="02010609060101010101" pitchFamily="49" charset="-122"/>
              </a:rPr>
              <a:t>post</a:t>
            </a:r>
            <a:r>
              <a:rPr lang="zh-CN" altLang="en-US" sz="1600" dirty="0">
                <a:latin typeface="仿宋" panose="02010609060101010101" pitchFamily="49" charset="-122"/>
                <a:ea typeface="仿宋" panose="02010609060101010101" pitchFamily="49" charset="-122"/>
              </a:rPr>
              <a:t>方式将新的</a:t>
            </a:r>
            <a:r>
              <a:rPr lang="en-US" altLang="zh-CN" sz="1600" dirty="0">
                <a:latin typeface="仿宋" panose="02010609060101010101" pitchFamily="49" charset="-122"/>
                <a:ea typeface="仿宋" panose="02010609060101010101" pitchFamily="49" charset="-122"/>
              </a:rPr>
              <a:t>FsImage</a:t>
            </a:r>
            <a:r>
              <a:rPr lang="zh-CN" altLang="en-US" sz="1600" dirty="0">
                <a:latin typeface="仿宋" panose="02010609060101010101" pitchFamily="49" charset="-122"/>
                <a:ea typeface="仿宋" panose="02010609060101010101" pitchFamily="49" charset="-122"/>
              </a:rPr>
              <a:t>文件发送到</a:t>
            </a:r>
            <a:r>
              <a:rPr lang="en-US" altLang="zh-CN" sz="1600" dirty="0">
                <a:latin typeface="仿宋" panose="02010609060101010101" pitchFamily="49" charset="-122"/>
                <a:ea typeface="仿宋" panose="02010609060101010101" pitchFamily="49" charset="-122"/>
              </a:rPr>
              <a:t>NameNode</a:t>
            </a:r>
            <a:r>
              <a:rPr lang="zh-CN" altLang="en-US" sz="1600" dirty="0">
                <a:latin typeface="仿宋" panose="02010609060101010101" pitchFamily="49" charset="-122"/>
                <a:ea typeface="仿宋" panose="02010609060101010101" pitchFamily="49" charset="-122"/>
              </a:rPr>
              <a:t>节点上</a:t>
            </a:r>
          </a:p>
          <a:p>
            <a:pPr>
              <a:spcBef>
                <a:spcPct val="0"/>
              </a:spcBef>
              <a:buFontTx/>
              <a:buNone/>
            </a:pPr>
            <a:r>
              <a:rPr lang="zh-CN" altLang="en-US" sz="1600" dirty="0" smtClean="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5</a:t>
            </a:r>
            <a:r>
              <a:rPr lang="zh-CN" altLang="en-US"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NameNode</a:t>
            </a:r>
            <a:r>
              <a:rPr lang="zh-CN" altLang="en-US" sz="1600" dirty="0">
                <a:latin typeface="仿宋" panose="02010609060101010101" pitchFamily="49" charset="-122"/>
                <a:ea typeface="仿宋" panose="02010609060101010101" pitchFamily="49" charset="-122"/>
              </a:rPr>
              <a:t>将从</a:t>
            </a:r>
            <a:r>
              <a:rPr lang="en-US" altLang="zh-CN" sz="1600" dirty="0">
                <a:latin typeface="仿宋" panose="02010609060101010101" pitchFamily="49" charset="-122"/>
                <a:ea typeface="仿宋" panose="02010609060101010101" pitchFamily="49" charset="-122"/>
              </a:rPr>
              <a:t>SecondaryNameNode</a:t>
            </a:r>
            <a:r>
              <a:rPr lang="zh-CN" altLang="en-US" sz="1600" dirty="0">
                <a:latin typeface="仿宋" panose="02010609060101010101" pitchFamily="49" charset="-122"/>
                <a:ea typeface="仿宋" panose="02010609060101010101" pitchFamily="49" charset="-122"/>
              </a:rPr>
              <a:t>接收到的新的</a:t>
            </a:r>
            <a:r>
              <a:rPr lang="en-US" altLang="zh-CN" sz="1600" dirty="0">
                <a:latin typeface="仿宋" panose="02010609060101010101" pitchFamily="49" charset="-122"/>
                <a:ea typeface="仿宋" panose="02010609060101010101" pitchFamily="49" charset="-122"/>
              </a:rPr>
              <a:t>FsImage</a:t>
            </a:r>
            <a:r>
              <a:rPr lang="zh-CN" altLang="en-US" sz="1600" dirty="0">
                <a:latin typeface="仿宋" panose="02010609060101010101" pitchFamily="49" charset="-122"/>
                <a:ea typeface="仿宋" panose="02010609060101010101" pitchFamily="49" charset="-122"/>
              </a:rPr>
              <a:t>替换旧的</a:t>
            </a:r>
            <a:r>
              <a:rPr lang="en-US" altLang="zh-CN" sz="1600" dirty="0">
                <a:latin typeface="仿宋" panose="02010609060101010101" pitchFamily="49" charset="-122"/>
                <a:ea typeface="仿宋" panose="02010609060101010101" pitchFamily="49" charset="-122"/>
              </a:rPr>
              <a:t>FsImage</a:t>
            </a:r>
            <a:r>
              <a:rPr lang="zh-CN" altLang="en-US" sz="1600" dirty="0">
                <a:latin typeface="仿宋" panose="02010609060101010101" pitchFamily="49" charset="-122"/>
                <a:ea typeface="仿宋" panose="02010609060101010101" pitchFamily="49" charset="-122"/>
              </a:rPr>
              <a:t>文件，同时将</a:t>
            </a:r>
            <a:r>
              <a:rPr lang="en-US" altLang="zh-CN" sz="1600" dirty="0">
                <a:latin typeface="仿宋" panose="02010609060101010101" pitchFamily="49" charset="-122"/>
                <a:ea typeface="仿宋" panose="02010609060101010101" pitchFamily="49" charset="-122"/>
              </a:rPr>
              <a:t>edit.new</a:t>
            </a:r>
            <a:r>
              <a:rPr lang="zh-CN" altLang="en-US" sz="1600" dirty="0">
                <a:latin typeface="仿宋" panose="02010609060101010101" pitchFamily="49" charset="-122"/>
                <a:ea typeface="仿宋" panose="02010609060101010101" pitchFamily="49" charset="-122"/>
              </a:rPr>
              <a:t>替换</a:t>
            </a:r>
            <a:r>
              <a:rPr lang="en-US" altLang="zh-CN" sz="1600" dirty="0">
                <a:latin typeface="仿宋" panose="02010609060101010101" pitchFamily="49" charset="-122"/>
                <a:ea typeface="仿宋" panose="02010609060101010101" pitchFamily="49" charset="-122"/>
              </a:rPr>
              <a:t>EditLog</a:t>
            </a:r>
            <a:r>
              <a:rPr lang="zh-CN" altLang="en-US" sz="1600" dirty="0">
                <a:latin typeface="仿宋" panose="02010609060101010101" pitchFamily="49" charset="-122"/>
                <a:ea typeface="仿宋" panose="02010609060101010101" pitchFamily="49" charset="-122"/>
              </a:rPr>
              <a:t>文件，通过这个过程</a:t>
            </a:r>
            <a:r>
              <a:rPr lang="en-US" altLang="zh-CN" sz="1600" dirty="0">
                <a:latin typeface="仿宋" panose="02010609060101010101" pitchFamily="49" charset="-122"/>
                <a:ea typeface="仿宋" panose="02010609060101010101" pitchFamily="49" charset="-122"/>
              </a:rPr>
              <a:t>EditLog</a:t>
            </a:r>
            <a:r>
              <a:rPr lang="zh-CN" altLang="en-US" sz="1600" dirty="0">
                <a:latin typeface="仿宋" panose="02010609060101010101" pitchFamily="49" charset="-122"/>
                <a:ea typeface="仿宋" panose="02010609060101010101" pitchFamily="49" charset="-122"/>
              </a:rPr>
              <a:t>就变小了</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CN" b="1" dirty="0" smtClean="0"/>
              <a:t>3.3.2	</a:t>
            </a:r>
            <a:r>
              <a:rPr lang="zh-CN" altLang="en-US" b="1" smtClean="0"/>
              <a:t>名称节点和数据节点</a:t>
            </a:r>
          </a:p>
        </p:txBody>
      </p:sp>
      <p:sp>
        <p:nvSpPr>
          <p:cNvPr id="15363" name="文本框 5"/>
          <p:cNvSpPr txBox="1">
            <a:spLocks noChangeArrowheads="1"/>
          </p:cNvSpPr>
          <p:nvPr/>
        </p:nvSpPr>
        <p:spPr bwMode="auto">
          <a:xfrm>
            <a:off x="381110" y="2133634"/>
            <a:ext cx="8534176" cy="2215991"/>
          </a:xfrm>
          <a:prstGeom prst="rect">
            <a:avLst/>
          </a:prstGeom>
          <a:ln/>
          <a:extLst/>
        </p:spPr>
        <p:style>
          <a:lnRef idx="2">
            <a:schemeClr val="accent2"/>
          </a:lnRef>
          <a:fillRef idx="1">
            <a:schemeClr val="lt1"/>
          </a:fillRef>
          <a:effectRef idx="0">
            <a:schemeClr val="accent2"/>
          </a:effectRef>
          <a:fontRef idx="minor">
            <a:schemeClr val="dk1"/>
          </a:fontRef>
        </p:style>
        <p:txBody>
          <a:bodyPr wrap="squar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50000"/>
              </a:lnSpc>
              <a:spcBef>
                <a:spcPct val="0"/>
              </a:spcBef>
            </a:pPr>
            <a:r>
              <a:rPr lang="zh-CN" altLang="en-US" sz="2000" dirty="0"/>
              <a:t>数据节点是分布式文件系统</a:t>
            </a:r>
            <a:r>
              <a:rPr lang="en-US" altLang="zh-CN" sz="2000" dirty="0"/>
              <a:t>HDFS</a:t>
            </a:r>
            <a:r>
              <a:rPr lang="zh-CN" altLang="en-US" sz="2000" dirty="0"/>
              <a:t>的工作节点，负责数据的存储和读取，会根据客户端或者是名称节点的调度来进行数据的存储和检索，并且向名称节点定期发送自己所存储的块的</a:t>
            </a:r>
            <a:r>
              <a:rPr lang="zh-CN" altLang="en-US" sz="2000" dirty="0" smtClean="0"/>
              <a:t>列表</a:t>
            </a:r>
            <a:endParaRPr lang="en-US" altLang="zh-CN" sz="2000" dirty="0"/>
          </a:p>
          <a:p>
            <a:pPr eaLnBrk="1" hangingPunct="1">
              <a:lnSpc>
                <a:spcPct val="150000"/>
              </a:lnSpc>
              <a:spcBef>
                <a:spcPct val="0"/>
              </a:spcBef>
            </a:pPr>
            <a:r>
              <a:rPr lang="zh-CN" altLang="en-US" sz="2000" dirty="0"/>
              <a:t>每个数据节点中的数据会被保存在各自节点的本地</a:t>
            </a:r>
            <a:r>
              <a:rPr lang="en-US" altLang="zh-CN" sz="2000" dirty="0"/>
              <a:t>Linux</a:t>
            </a:r>
            <a:r>
              <a:rPr lang="zh-CN" altLang="en-US" sz="2000" dirty="0"/>
              <a:t>文件系统中</a:t>
            </a:r>
          </a:p>
          <a:p>
            <a:pPr eaLnBrk="1" hangingPunct="1">
              <a:spcBef>
                <a:spcPct val="0"/>
              </a:spcBef>
              <a:buFontTx/>
              <a:buNone/>
            </a:pPr>
            <a:endParaRPr lang="zh-CN" altLang="en-US" sz="1800" dirty="0"/>
          </a:p>
        </p:txBody>
      </p:sp>
      <p:sp>
        <p:nvSpPr>
          <p:cNvPr id="15364" name="TextBox 3"/>
          <p:cNvSpPr txBox="1">
            <a:spLocks noChangeArrowheads="1"/>
          </p:cNvSpPr>
          <p:nvPr/>
        </p:nvSpPr>
        <p:spPr bwMode="auto">
          <a:xfrm>
            <a:off x="457308" y="1410770"/>
            <a:ext cx="34259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2400" b="1" dirty="0">
                <a:solidFill>
                  <a:srgbClr val="FF0000"/>
                </a:solidFill>
              </a:rPr>
              <a:t>数据节点</a:t>
            </a:r>
            <a:r>
              <a:rPr lang="zh-CN" altLang="en-US" sz="2400" dirty="0">
                <a:solidFill>
                  <a:srgbClr val="FF0000"/>
                </a:solidFill>
              </a:rPr>
              <a:t>（</a:t>
            </a:r>
            <a:r>
              <a:rPr lang="en-US" altLang="zh-CN" sz="2400" dirty="0">
                <a:solidFill>
                  <a:srgbClr val="FF0000"/>
                </a:solidFill>
              </a:rPr>
              <a:t>DataNode</a:t>
            </a:r>
            <a:r>
              <a:rPr lang="zh-CN" altLang="en-US" sz="2400" dirty="0">
                <a:solidFill>
                  <a:srgbClr val="FF0000"/>
                </a:solidFill>
              </a:rPr>
              <a:t>）</a:t>
            </a:r>
            <a:endParaRPr lang="zh-CN" altLang="en-US" sz="2400" b="1" dirty="0">
              <a:solidFill>
                <a:srgbClr val="FF000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zh-CN" dirty="0" smtClean="0"/>
              <a:t>3.4	HDFS</a:t>
            </a:r>
            <a:r>
              <a:rPr lang="zh-CN" altLang="en-US" smtClean="0"/>
              <a:t>体系结构</a:t>
            </a:r>
          </a:p>
        </p:txBody>
      </p:sp>
      <p:sp>
        <p:nvSpPr>
          <p:cNvPr id="16387" name="Rectangle 3"/>
          <p:cNvSpPr>
            <a:spLocks noGrp="1" noChangeArrowheads="1"/>
          </p:cNvSpPr>
          <p:nvPr>
            <p:ph type="body" idx="1"/>
          </p:nvPr>
        </p:nvSpPr>
        <p:spPr/>
        <p:txBody>
          <a:bodyPr/>
          <a:lstStyle/>
          <a:p>
            <a:r>
              <a:rPr lang="en-US" altLang="zh-CN" sz="2400" dirty="0" smtClean="0"/>
              <a:t>3.4.1	HDFS</a:t>
            </a:r>
            <a:r>
              <a:rPr lang="zh-CN" altLang="en-US" sz="2400" smtClean="0"/>
              <a:t>体系结构概述</a:t>
            </a:r>
          </a:p>
          <a:p>
            <a:r>
              <a:rPr lang="en-US" altLang="zh-CN" sz="2400" dirty="0" smtClean="0"/>
              <a:t>3.4.2	HDFS</a:t>
            </a:r>
            <a:r>
              <a:rPr lang="zh-CN" altLang="en-US" sz="2400" smtClean="0"/>
              <a:t>命名空间管理</a:t>
            </a:r>
          </a:p>
          <a:p>
            <a:r>
              <a:rPr lang="en-US" altLang="zh-CN" sz="2400" dirty="0" smtClean="0"/>
              <a:t>3.4.3	</a:t>
            </a:r>
            <a:r>
              <a:rPr lang="zh-CN" altLang="en-US" sz="2400" smtClean="0"/>
              <a:t>通信协议</a:t>
            </a:r>
          </a:p>
          <a:p>
            <a:r>
              <a:rPr lang="en-US" altLang="zh-CN" sz="2400" dirty="0" smtClean="0"/>
              <a:t>3.4.4	</a:t>
            </a:r>
            <a:r>
              <a:rPr lang="zh-CN" altLang="en-US" sz="2400" smtClean="0"/>
              <a:t>客户端</a:t>
            </a:r>
          </a:p>
          <a:p>
            <a:r>
              <a:rPr lang="en-US" altLang="zh-CN" sz="2400" dirty="0" smtClean="0"/>
              <a:t>3.4.5	HDFS</a:t>
            </a:r>
            <a:r>
              <a:rPr lang="zh-CN" altLang="en-US" sz="2400" smtClean="0"/>
              <a:t>体系结构的局限性</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marL="342900" indent="-342900"/>
            <a:r>
              <a:rPr lang="en-US" altLang="en-US" b="1" dirty="0" smtClean="0"/>
              <a:t>3.4.1	HDFS体系结构概述</a:t>
            </a:r>
            <a:endParaRPr lang="zh-CN" altLang="en-US" b="1" dirty="0" smtClean="0"/>
          </a:p>
        </p:txBody>
      </p:sp>
      <p:sp>
        <p:nvSpPr>
          <p:cNvPr id="17411" name="Rectangle 3"/>
          <p:cNvSpPr>
            <a:spLocks noGrp="1" noChangeArrowheads="1"/>
          </p:cNvSpPr>
          <p:nvPr>
            <p:ph type="body" idx="4294967295"/>
          </p:nvPr>
        </p:nvSpPr>
        <p:spPr>
          <a:xfrm>
            <a:off x="228600" y="1143000"/>
            <a:ext cx="8534400" cy="2514600"/>
          </a:xfrm>
        </p:spPr>
        <p:txBody>
          <a:bodyPr/>
          <a:lstStyle/>
          <a:p>
            <a:pPr marL="0" indent="0">
              <a:buFontTx/>
              <a:buNone/>
            </a:pPr>
            <a:r>
              <a:rPr lang="en-US" altLang="zh-CN" sz="2000" dirty="0" smtClean="0"/>
              <a:t>        HDFS</a:t>
            </a:r>
            <a:r>
              <a:rPr lang="zh-CN" altLang="en-US" sz="2000" dirty="0" smtClean="0"/>
              <a:t>采用了主从（</a:t>
            </a:r>
            <a:r>
              <a:rPr lang="en-US" altLang="zh-CN" sz="2000" dirty="0" smtClean="0"/>
              <a:t>Master/Slave</a:t>
            </a:r>
            <a:r>
              <a:rPr lang="zh-CN" altLang="en-US" sz="2000" dirty="0" smtClean="0"/>
              <a:t>）结构模型，一个</a:t>
            </a:r>
            <a:r>
              <a:rPr lang="en-US" altLang="zh-CN" sz="2000" dirty="0" smtClean="0"/>
              <a:t>HDFS</a:t>
            </a:r>
            <a:r>
              <a:rPr lang="zh-CN" altLang="en-US" sz="2000" dirty="0" smtClean="0"/>
              <a:t>集群包括一个名称节点（</a:t>
            </a:r>
            <a:r>
              <a:rPr lang="en-US" altLang="zh-CN" sz="2000" dirty="0" smtClean="0"/>
              <a:t>NameNode</a:t>
            </a:r>
            <a:r>
              <a:rPr lang="zh-CN" altLang="en-US" sz="2000" dirty="0" smtClean="0"/>
              <a:t>）和若干个数据节点（</a:t>
            </a:r>
            <a:r>
              <a:rPr lang="en-US" altLang="zh-CN" sz="2000" dirty="0" smtClean="0"/>
              <a:t>DataNode</a:t>
            </a:r>
            <a:r>
              <a:rPr lang="zh-CN" altLang="en-US" sz="2000" dirty="0" smtClean="0"/>
              <a:t>）（如图</a:t>
            </a:r>
            <a:r>
              <a:rPr lang="en-US" altLang="zh-CN" sz="2000" dirty="0" smtClean="0"/>
              <a:t>3-4</a:t>
            </a:r>
            <a:r>
              <a:rPr lang="zh-CN" altLang="en-US" sz="2000" dirty="0" smtClean="0"/>
              <a:t>所示）。名称节点作为中心服务器，负责管理文件系统的命名空间及客户端对文件的访问。集群中的数据节点一般是一个节点运行一个数据节点进程，负责处理文件系统客户端的读</a:t>
            </a:r>
            <a:r>
              <a:rPr lang="en-US" altLang="zh-CN" sz="2000" dirty="0" smtClean="0"/>
              <a:t>/</a:t>
            </a:r>
            <a:r>
              <a:rPr lang="zh-CN" altLang="en-US" sz="2000" dirty="0" smtClean="0"/>
              <a:t>写请求，在名称节点的统一调度下进行数据块的创建、删除和复制等操作。每个数据节点的数据实际上是保存在本地</a:t>
            </a:r>
            <a:r>
              <a:rPr lang="en-US" altLang="zh-CN" sz="2000" dirty="0" smtClean="0"/>
              <a:t>Linux</a:t>
            </a:r>
            <a:r>
              <a:rPr lang="zh-CN" altLang="en-US" sz="2000" dirty="0" smtClean="0"/>
              <a:t>文件系统中的</a:t>
            </a:r>
          </a:p>
        </p:txBody>
      </p:sp>
      <p:pic>
        <p:nvPicPr>
          <p:cNvPr id="17412"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3143250"/>
            <a:ext cx="6705600"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6"/>
          <p:cNvSpPr>
            <a:spLocks noChangeArrowheads="1"/>
          </p:cNvSpPr>
          <p:nvPr/>
        </p:nvSpPr>
        <p:spPr bwMode="auto">
          <a:xfrm>
            <a:off x="3429000" y="6262688"/>
            <a:ext cx="2406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800"/>
              <a:t>图</a:t>
            </a:r>
            <a:r>
              <a:rPr lang="en-US" altLang="zh-CN" sz="1800" dirty="0"/>
              <a:t>3-4 HDFS</a:t>
            </a:r>
            <a:r>
              <a:rPr lang="zh-CN" altLang="en-US" sz="1800"/>
              <a:t>体系结构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marL="342900" indent="-342900"/>
            <a:r>
              <a:rPr lang="en-US" altLang="en-US" b="1" dirty="0" smtClean="0"/>
              <a:t>3.4.2	</a:t>
            </a:r>
            <a:r>
              <a:rPr lang="en-US" altLang="en-US" b="1" dirty="0" smtClean="0"/>
              <a:t> </a:t>
            </a:r>
            <a:r>
              <a:rPr lang="en-US" altLang="en-US" b="1" dirty="0" smtClean="0"/>
              <a:t>HDFS</a:t>
            </a:r>
            <a:r>
              <a:rPr lang="en-US" altLang="en-US" b="1" dirty="0" smtClean="0"/>
              <a:t>命名空间管理</a:t>
            </a:r>
            <a:endParaRPr lang="zh-CN" altLang="en-US" b="1" dirty="0" smtClean="0"/>
          </a:p>
        </p:txBody>
      </p:sp>
      <p:sp>
        <p:nvSpPr>
          <p:cNvPr id="18435" name="文本框 1"/>
          <p:cNvSpPr txBox="1">
            <a:spLocks noChangeArrowheads="1"/>
          </p:cNvSpPr>
          <p:nvPr/>
        </p:nvSpPr>
        <p:spPr bwMode="auto">
          <a:xfrm>
            <a:off x="609600" y="1374775"/>
            <a:ext cx="8153290" cy="3036729"/>
          </a:xfrm>
          <a:prstGeom prst="rect">
            <a:avLst/>
          </a:prstGeom>
          <a:ln/>
          <a:extLst/>
        </p:spPr>
        <p:style>
          <a:lnRef idx="2">
            <a:schemeClr val="accent2"/>
          </a:lnRef>
          <a:fillRef idx="1">
            <a:schemeClr val="lt1"/>
          </a:fillRef>
          <a:effectRef idx="0">
            <a:schemeClr val="accent2"/>
          </a:effectRef>
          <a:fontRef idx="minor">
            <a:schemeClr val="dk1"/>
          </a:fontRef>
        </p:style>
        <p:txBody>
          <a:bodyPr wrap="square">
            <a:spAutoFit/>
          </a:bodyPr>
          <a:lstStyle>
            <a:lvl1pPr indent="266700">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spcBef>
                <a:spcPts val="600"/>
              </a:spcBef>
              <a:spcAft>
                <a:spcPts val="800"/>
              </a:spcAft>
            </a:pPr>
            <a:r>
              <a:rPr lang="en-US" altLang="zh-CN" sz="2400" dirty="0">
                <a:latin typeface="仿宋" panose="02010609060101010101" pitchFamily="49" charset="-122"/>
                <a:ea typeface="仿宋" panose="02010609060101010101" pitchFamily="49" charset="-122"/>
                <a:sym typeface="Arial" pitchFamily="34" charset="0"/>
              </a:rPr>
              <a:t>HDFS</a:t>
            </a:r>
            <a:r>
              <a:rPr lang="zh-CN" altLang="en-US" sz="2400" dirty="0">
                <a:latin typeface="仿宋" panose="02010609060101010101" pitchFamily="49" charset="-122"/>
                <a:ea typeface="仿宋" panose="02010609060101010101" pitchFamily="49" charset="-122"/>
                <a:sym typeface="Arial" pitchFamily="34" charset="0"/>
              </a:rPr>
              <a:t>的命名空间包含目录、文件和块</a:t>
            </a:r>
            <a:endParaRPr lang="en-US" altLang="zh-CN" sz="2400" dirty="0">
              <a:latin typeface="仿宋" panose="02010609060101010101" pitchFamily="49" charset="-122"/>
              <a:ea typeface="仿宋" panose="02010609060101010101" pitchFamily="49" charset="-122"/>
              <a:sym typeface="Arial" pitchFamily="34" charset="0"/>
            </a:endParaRPr>
          </a:p>
          <a:p>
            <a:pPr algn="just" eaLnBrk="1" hangingPunct="1">
              <a:spcBef>
                <a:spcPts val="600"/>
              </a:spcBef>
              <a:spcAft>
                <a:spcPts val="800"/>
              </a:spcAft>
            </a:pPr>
            <a:r>
              <a:rPr lang="zh-CN" altLang="en-US" sz="2400" dirty="0">
                <a:latin typeface="仿宋" panose="02010609060101010101" pitchFamily="49" charset="-122"/>
                <a:ea typeface="仿宋" panose="02010609060101010101" pitchFamily="49" charset="-122"/>
                <a:sym typeface="Arial" pitchFamily="34" charset="0"/>
              </a:rPr>
              <a:t>在</a:t>
            </a:r>
            <a:r>
              <a:rPr lang="en-US" altLang="zh-CN" sz="2400" dirty="0">
                <a:latin typeface="仿宋" panose="02010609060101010101" pitchFamily="49" charset="-122"/>
                <a:ea typeface="仿宋" panose="02010609060101010101" pitchFamily="49" charset="-122"/>
                <a:sym typeface="Arial" pitchFamily="34" charset="0"/>
              </a:rPr>
              <a:t>HDFS1.0</a:t>
            </a:r>
            <a:r>
              <a:rPr lang="zh-CN" altLang="en-US" sz="2400" dirty="0">
                <a:latin typeface="仿宋" panose="02010609060101010101" pitchFamily="49" charset="-122"/>
                <a:ea typeface="仿宋" panose="02010609060101010101" pitchFamily="49" charset="-122"/>
                <a:sym typeface="Arial" pitchFamily="34" charset="0"/>
              </a:rPr>
              <a:t>体系结构中，在整个</a:t>
            </a:r>
            <a:r>
              <a:rPr lang="en-US" altLang="zh-CN" sz="2400" dirty="0">
                <a:latin typeface="仿宋" panose="02010609060101010101" pitchFamily="49" charset="-122"/>
                <a:ea typeface="仿宋" panose="02010609060101010101" pitchFamily="49" charset="-122"/>
                <a:sym typeface="Arial" pitchFamily="34" charset="0"/>
              </a:rPr>
              <a:t>HDFS</a:t>
            </a:r>
            <a:r>
              <a:rPr lang="zh-CN" altLang="en-US" sz="2400" dirty="0">
                <a:latin typeface="仿宋" panose="02010609060101010101" pitchFamily="49" charset="-122"/>
                <a:ea typeface="仿宋" panose="02010609060101010101" pitchFamily="49" charset="-122"/>
                <a:sym typeface="Arial" pitchFamily="34" charset="0"/>
              </a:rPr>
              <a:t>集群中只有一个命名空间，并且只有唯一一个名称节点，该节点负责对这个命名空间进行管理</a:t>
            </a:r>
          </a:p>
          <a:p>
            <a:pPr algn="just" eaLnBrk="1" hangingPunct="1">
              <a:spcBef>
                <a:spcPts val="600"/>
              </a:spcBef>
              <a:spcAft>
                <a:spcPts val="800"/>
              </a:spcAft>
            </a:pPr>
            <a:r>
              <a:rPr lang="en-US" altLang="zh-CN" sz="2400" dirty="0">
                <a:latin typeface="仿宋" panose="02010609060101010101" pitchFamily="49" charset="-122"/>
                <a:ea typeface="仿宋" panose="02010609060101010101" pitchFamily="49" charset="-122"/>
                <a:sym typeface="Arial" pitchFamily="34" charset="0"/>
              </a:rPr>
              <a:t>HDFS</a:t>
            </a:r>
            <a:r>
              <a:rPr lang="zh-CN" altLang="en-US" sz="2400" dirty="0">
                <a:latin typeface="仿宋" panose="02010609060101010101" pitchFamily="49" charset="-122"/>
                <a:ea typeface="仿宋" panose="02010609060101010101" pitchFamily="49" charset="-122"/>
                <a:sym typeface="Arial" pitchFamily="34" charset="0"/>
              </a:rPr>
              <a:t>使用的是传统的分级文件体系，因此，用户可以像使用普通文件系统一样，创建、删除目录和文件，在目录间转移文件，重命名文件等</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marL="342900" indent="-342900"/>
            <a:r>
              <a:rPr lang="en-US" altLang="zh-CN" b="1" dirty="0" smtClean="0"/>
              <a:t>3.4.3	</a:t>
            </a:r>
            <a:r>
              <a:rPr lang="en-US" altLang="zh-CN" b="1" dirty="0" smtClean="0"/>
              <a:t> </a:t>
            </a:r>
            <a:r>
              <a:rPr lang="zh-CN" altLang="en-US" b="1" dirty="0" smtClean="0"/>
              <a:t>通信协议</a:t>
            </a:r>
            <a:endParaRPr lang="zh-CN" altLang="en-US" b="1" dirty="0" smtClean="0"/>
          </a:p>
        </p:txBody>
      </p:sp>
      <p:sp>
        <p:nvSpPr>
          <p:cNvPr id="19459" name="文本框 1"/>
          <p:cNvSpPr txBox="1">
            <a:spLocks noChangeArrowheads="1"/>
          </p:cNvSpPr>
          <p:nvPr/>
        </p:nvSpPr>
        <p:spPr bwMode="auto">
          <a:xfrm>
            <a:off x="381110" y="1524000"/>
            <a:ext cx="8534176" cy="4201150"/>
          </a:xfrm>
          <a:prstGeom prst="rect">
            <a:avLst/>
          </a:prstGeom>
          <a:ln/>
          <a:extLst/>
        </p:spPr>
        <p:style>
          <a:lnRef idx="2">
            <a:schemeClr val="accent2"/>
          </a:lnRef>
          <a:fillRef idx="1">
            <a:schemeClr val="lt1"/>
          </a:fillRef>
          <a:effectRef idx="0">
            <a:schemeClr val="accent2"/>
          </a:effectRef>
          <a:fontRef idx="minor">
            <a:schemeClr val="dk1"/>
          </a:fontRef>
        </p:style>
        <p:txBody>
          <a:bodyPr wrap="square">
            <a:spAutoFit/>
          </a:bodyPr>
          <a:lstStyle>
            <a:lvl1pPr indent="276225">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lnSpc>
                <a:spcPct val="150000"/>
              </a:lnSpc>
              <a:spcBef>
                <a:spcPct val="0"/>
              </a:spcBef>
            </a:pPr>
            <a:r>
              <a:rPr lang="en-US" altLang="zh-CN" sz="2000" dirty="0">
                <a:latin typeface="仿宋" panose="02010609060101010101" pitchFamily="49" charset="-122"/>
                <a:ea typeface="仿宋" panose="02010609060101010101" pitchFamily="49" charset="-122"/>
              </a:rPr>
              <a:t>HDFS</a:t>
            </a:r>
            <a:r>
              <a:rPr lang="zh-CN" altLang="en-US" sz="2000" dirty="0">
                <a:latin typeface="仿宋" panose="02010609060101010101" pitchFamily="49" charset="-122"/>
                <a:ea typeface="仿宋" panose="02010609060101010101" pitchFamily="49" charset="-122"/>
              </a:rPr>
              <a:t>是一个部署在集群上的分布式文件系统，因此，很多数据需要通过网络进行</a:t>
            </a:r>
            <a:r>
              <a:rPr lang="zh-CN" altLang="en-US" sz="2000" dirty="0" smtClean="0">
                <a:latin typeface="仿宋" panose="02010609060101010101" pitchFamily="49" charset="-122"/>
                <a:ea typeface="仿宋" panose="02010609060101010101" pitchFamily="49" charset="-122"/>
              </a:rPr>
              <a:t>传输</a:t>
            </a:r>
            <a:r>
              <a:rPr lang="zh-CN" altLang="en-US" sz="2000" dirty="0">
                <a:latin typeface="仿宋" panose="02010609060101010101" pitchFamily="49" charset="-122"/>
                <a:ea typeface="仿宋" panose="02010609060101010101" pitchFamily="49" charset="-122"/>
              </a:rPr>
              <a:t>。</a:t>
            </a:r>
            <a:r>
              <a:rPr lang="zh-CN" altLang="en-US" sz="2000" dirty="0" smtClean="0">
                <a:latin typeface="仿宋" panose="02010609060101010101" pitchFamily="49" charset="-122"/>
                <a:ea typeface="仿宋" panose="02010609060101010101" pitchFamily="49" charset="-122"/>
              </a:rPr>
              <a:t>所有</a:t>
            </a:r>
            <a:r>
              <a:rPr lang="zh-CN" altLang="en-US" sz="2000" dirty="0">
                <a:latin typeface="仿宋" panose="02010609060101010101" pitchFamily="49" charset="-122"/>
                <a:ea typeface="仿宋" panose="02010609060101010101" pitchFamily="49" charset="-122"/>
              </a:rPr>
              <a:t>的</a:t>
            </a:r>
            <a:r>
              <a:rPr lang="en-US" altLang="zh-CN" sz="2000" dirty="0">
                <a:latin typeface="仿宋" panose="02010609060101010101" pitchFamily="49" charset="-122"/>
                <a:ea typeface="仿宋" panose="02010609060101010101" pitchFamily="49" charset="-122"/>
              </a:rPr>
              <a:t>HDFS</a:t>
            </a:r>
            <a:r>
              <a:rPr lang="zh-CN" altLang="en-US" sz="2000" dirty="0">
                <a:latin typeface="仿宋" panose="02010609060101010101" pitchFamily="49" charset="-122"/>
                <a:ea typeface="仿宋" panose="02010609060101010101" pitchFamily="49" charset="-122"/>
              </a:rPr>
              <a:t>通信协议都是构建在</a:t>
            </a:r>
            <a:r>
              <a:rPr lang="en-US" altLang="zh-CN" sz="2000" dirty="0">
                <a:latin typeface="仿宋" panose="02010609060101010101" pitchFamily="49" charset="-122"/>
                <a:ea typeface="仿宋" panose="02010609060101010101" pitchFamily="49" charset="-122"/>
              </a:rPr>
              <a:t>TCP/IP</a:t>
            </a:r>
            <a:r>
              <a:rPr lang="zh-CN" altLang="en-US" sz="2000" dirty="0">
                <a:latin typeface="仿宋" panose="02010609060101010101" pitchFamily="49" charset="-122"/>
                <a:ea typeface="仿宋" panose="02010609060101010101" pitchFamily="49" charset="-122"/>
              </a:rPr>
              <a:t>协议基础之上</a:t>
            </a:r>
            <a:r>
              <a:rPr lang="zh-CN" altLang="en-US" sz="2000" dirty="0" smtClean="0">
                <a:latin typeface="仿宋" panose="02010609060101010101" pitchFamily="49" charset="-122"/>
                <a:ea typeface="仿宋" panose="02010609060101010101" pitchFamily="49" charset="-122"/>
              </a:rPr>
              <a:t>的。</a:t>
            </a:r>
            <a:endParaRPr lang="en-US" altLang="zh-CN" sz="2000" dirty="0">
              <a:latin typeface="仿宋" panose="02010609060101010101" pitchFamily="49" charset="-122"/>
              <a:ea typeface="仿宋" panose="02010609060101010101" pitchFamily="49" charset="-122"/>
            </a:endParaRPr>
          </a:p>
          <a:p>
            <a:pPr indent="0" algn="just" eaLnBrk="1" hangingPunct="1">
              <a:lnSpc>
                <a:spcPct val="150000"/>
              </a:lnSpc>
              <a:spcBef>
                <a:spcPct val="0"/>
              </a:spcBef>
              <a:buNone/>
            </a:pPr>
            <a:r>
              <a:rPr lang="zh-CN" altLang="en-US" sz="2000" dirty="0" smtClean="0">
                <a:latin typeface="仿宋" panose="02010609060101010101" pitchFamily="49" charset="-122"/>
                <a:ea typeface="仿宋" panose="02010609060101010101" pitchFamily="49" charset="-122"/>
              </a:rPr>
              <a:t>（</a:t>
            </a:r>
            <a:r>
              <a:rPr lang="en-US" altLang="zh-CN" sz="2000" dirty="0" smtClean="0">
                <a:latin typeface="仿宋" panose="02010609060101010101" pitchFamily="49" charset="-122"/>
                <a:ea typeface="仿宋" panose="02010609060101010101" pitchFamily="49" charset="-122"/>
              </a:rPr>
              <a:t>1</a:t>
            </a:r>
            <a:r>
              <a:rPr lang="zh-CN" altLang="en-US" sz="2000" dirty="0" smtClean="0">
                <a:latin typeface="仿宋" panose="02010609060101010101" pitchFamily="49" charset="-122"/>
                <a:ea typeface="仿宋" panose="02010609060101010101" pitchFamily="49" charset="-122"/>
              </a:rPr>
              <a:t>）客户端</a:t>
            </a:r>
            <a:r>
              <a:rPr lang="zh-CN" altLang="en-US" sz="2000" dirty="0">
                <a:latin typeface="仿宋" panose="02010609060101010101" pitchFamily="49" charset="-122"/>
                <a:ea typeface="仿宋" panose="02010609060101010101" pitchFamily="49" charset="-122"/>
              </a:rPr>
              <a:t>通过一个可配置的端口向名称节点主动发起</a:t>
            </a:r>
            <a:r>
              <a:rPr lang="en-US" altLang="zh-CN" sz="2000" dirty="0">
                <a:latin typeface="仿宋" panose="02010609060101010101" pitchFamily="49" charset="-122"/>
                <a:ea typeface="仿宋" panose="02010609060101010101" pitchFamily="49" charset="-122"/>
              </a:rPr>
              <a:t>TCP</a:t>
            </a:r>
            <a:r>
              <a:rPr lang="zh-CN" altLang="en-US" sz="2000" dirty="0">
                <a:latin typeface="仿宋" panose="02010609060101010101" pitchFamily="49" charset="-122"/>
                <a:ea typeface="仿宋" panose="02010609060101010101" pitchFamily="49" charset="-122"/>
              </a:rPr>
              <a:t>连接，并使用客户端协议与名称节点进行交互</a:t>
            </a:r>
            <a:endParaRPr lang="en-US" altLang="zh-CN" sz="2000" dirty="0">
              <a:latin typeface="仿宋" panose="02010609060101010101" pitchFamily="49" charset="-122"/>
              <a:ea typeface="仿宋" panose="02010609060101010101" pitchFamily="49" charset="-122"/>
            </a:endParaRPr>
          </a:p>
          <a:p>
            <a:pPr indent="0" algn="just" eaLnBrk="1" hangingPunct="1">
              <a:lnSpc>
                <a:spcPct val="150000"/>
              </a:lnSpc>
              <a:spcBef>
                <a:spcPct val="0"/>
              </a:spcBef>
              <a:buNone/>
            </a:pPr>
            <a:r>
              <a:rPr lang="zh-CN" altLang="en-US" sz="2000" dirty="0" smtClean="0">
                <a:latin typeface="仿宋" panose="02010609060101010101" pitchFamily="49" charset="-122"/>
                <a:ea typeface="仿宋" panose="02010609060101010101" pitchFamily="49" charset="-122"/>
              </a:rPr>
              <a:t>（</a:t>
            </a:r>
            <a:r>
              <a:rPr lang="en-US" altLang="zh-CN" sz="2000" dirty="0" smtClean="0">
                <a:latin typeface="仿宋" panose="02010609060101010101" pitchFamily="49" charset="-122"/>
                <a:ea typeface="仿宋" panose="02010609060101010101" pitchFamily="49" charset="-122"/>
              </a:rPr>
              <a:t>2</a:t>
            </a:r>
            <a:r>
              <a:rPr lang="zh-CN" altLang="en-US" sz="2000" dirty="0" smtClean="0">
                <a:latin typeface="仿宋" panose="02010609060101010101" pitchFamily="49" charset="-122"/>
                <a:ea typeface="仿宋" panose="02010609060101010101" pitchFamily="49" charset="-122"/>
              </a:rPr>
              <a:t>）名称</a:t>
            </a:r>
            <a:r>
              <a:rPr lang="zh-CN" altLang="en-US" sz="2000" dirty="0">
                <a:latin typeface="仿宋" panose="02010609060101010101" pitchFamily="49" charset="-122"/>
                <a:ea typeface="仿宋" panose="02010609060101010101" pitchFamily="49" charset="-122"/>
              </a:rPr>
              <a:t>节点和数据节点之间则使用数据节点协议进行交互</a:t>
            </a:r>
            <a:endParaRPr lang="en-US" altLang="zh-CN" sz="2000" dirty="0">
              <a:latin typeface="仿宋" panose="02010609060101010101" pitchFamily="49" charset="-122"/>
              <a:ea typeface="仿宋" panose="02010609060101010101" pitchFamily="49" charset="-122"/>
            </a:endParaRPr>
          </a:p>
          <a:p>
            <a:pPr indent="0" algn="just" eaLnBrk="1" hangingPunct="1">
              <a:lnSpc>
                <a:spcPct val="150000"/>
              </a:lnSpc>
              <a:spcBef>
                <a:spcPct val="0"/>
              </a:spcBef>
              <a:buNone/>
            </a:pPr>
            <a:r>
              <a:rPr lang="zh-CN" altLang="en-US" sz="2000" dirty="0" smtClean="0">
                <a:latin typeface="仿宋" panose="02010609060101010101" pitchFamily="49" charset="-122"/>
                <a:ea typeface="仿宋" panose="02010609060101010101" pitchFamily="49" charset="-122"/>
              </a:rPr>
              <a:t>（</a:t>
            </a:r>
            <a:r>
              <a:rPr lang="en-US" altLang="zh-CN" sz="2000" dirty="0" smtClean="0">
                <a:latin typeface="仿宋" panose="02010609060101010101" pitchFamily="49" charset="-122"/>
                <a:ea typeface="仿宋" panose="02010609060101010101" pitchFamily="49" charset="-122"/>
              </a:rPr>
              <a:t>3</a:t>
            </a:r>
            <a:r>
              <a:rPr lang="zh-CN" altLang="en-US" sz="2000" dirty="0" smtClean="0">
                <a:latin typeface="仿宋" panose="02010609060101010101" pitchFamily="49" charset="-122"/>
                <a:ea typeface="仿宋" panose="02010609060101010101" pitchFamily="49" charset="-122"/>
              </a:rPr>
              <a:t>）客户端</a:t>
            </a:r>
            <a:r>
              <a:rPr lang="zh-CN" altLang="en-US" sz="2000" dirty="0">
                <a:latin typeface="仿宋" panose="02010609060101010101" pitchFamily="49" charset="-122"/>
                <a:ea typeface="仿宋" panose="02010609060101010101" pitchFamily="49" charset="-122"/>
              </a:rPr>
              <a:t>与数据节点的交互是通过</a:t>
            </a:r>
            <a:r>
              <a:rPr lang="en-US" altLang="zh-CN" sz="2000" dirty="0">
                <a:latin typeface="仿宋" panose="02010609060101010101" pitchFamily="49" charset="-122"/>
                <a:ea typeface="仿宋" panose="02010609060101010101" pitchFamily="49" charset="-122"/>
              </a:rPr>
              <a:t>RPC</a:t>
            </a:r>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Remote Procedure Call</a:t>
            </a:r>
            <a:r>
              <a:rPr lang="zh-CN" altLang="en-US" sz="2000" dirty="0">
                <a:latin typeface="仿宋" panose="02010609060101010101" pitchFamily="49" charset="-122"/>
                <a:ea typeface="仿宋" panose="02010609060101010101" pitchFamily="49" charset="-122"/>
              </a:rPr>
              <a:t>）来实现的。在设计上，名称节点不会主动发起</a:t>
            </a:r>
            <a:r>
              <a:rPr lang="en-US" altLang="zh-CN" sz="2000" dirty="0">
                <a:latin typeface="仿宋" panose="02010609060101010101" pitchFamily="49" charset="-122"/>
                <a:ea typeface="仿宋" panose="02010609060101010101" pitchFamily="49" charset="-122"/>
              </a:rPr>
              <a:t>RPC</a:t>
            </a:r>
            <a:r>
              <a:rPr lang="zh-CN" altLang="en-US" sz="2000" dirty="0">
                <a:latin typeface="仿宋" panose="02010609060101010101" pitchFamily="49" charset="-122"/>
                <a:ea typeface="仿宋" panose="02010609060101010101" pitchFamily="49" charset="-122"/>
              </a:rPr>
              <a:t>，而是响应来自客户端和数据节点的</a:t>
            </a:r>
            <a:r>
              <a:rPr lang="en-US" altLang="zh-CN" sz="2000" dirty="0">
                <a:latin typeface="仿宋" panose="02010609060101010101" pitchFamily="49" charset="-122"/>
                <a:ea typeface="仿宋" panose="02010609060101010101" pitchFamily="49" charset="-122"/>
              </a:rPr>
              <a:t>RPC</a:t>
            </a:r>
            <a:r>
              <a:rPr lang="zh-CN" altLang="en-US" sz="2000" dirty="0">
                <a:latin typeface="仿宋" panose="02010609060101010101" pitchFamily="49" charset="-122"/>
                <a:ea typeface="仿宋" panose="02010609060101010101" pitchFamily="49" charset="-122"/>
              </a:rPr>
              <a:t>请求</a:t>
            </a:r>
          </a:p>
          <a:p>
            <a:pPr eaLnBrk="1" hangingPunct="1">
              <a:lnSpc>
                <a:spcPct val="150000"/>
              </a:lnSpc>
              <a:spcBef>
                <a:spcPct val="0"/>
              </a:spcBef>
              <a:buFontTx/>
              <a:buNone/>
            </a:pPr>
            <a:endParaRPr lang="zh-CN" altLang="en-US" sz="1800" dirty="0">
              <a:latin typeface="仿宋" panose="02010609060101010101" pitchFamily="49" charset="-122"/>
              <a:ea typeface="仿宋" panose="02010609060101010101" pitchFamily="49"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marL="342900" indent="-342900"/>
            <a:r>
              <a:rPr lang="en-US" altLang="zh-CN" b="1" dirty="0" smtClean="0"/>
              <a:t>3.4.4	 </a:t>
            </a:r>
            <a:r>
              <a:rPr lang="zh-CN" altLang="en-US" b="1" dirty="0" smtClean="0"/>
              <a:t>客户端</a:t>
            </a:r>
          </a:p>
        </p:txBody>
      </p:sp>
      <p:sp>
        <p:nvSpPr>
          <p:cNvPr id="20483" name="文本框 1"/>
          <p:cNvSpPr txBox="1">
            <a:spLocks noChangeArrowheads="1"/>
          </p:cNvSpPr>
          <p:nvPr/>
        </p:nvSpPr>
        <p:spPr bwMode="auto">
          <a:xfrm>
            <a:off x="152516" y="1752644"/>
            <a:ext cx="8839088" cy="3739485"/>
          </a:xfrm>
          <a:prstGeom prst="rect">
            <a:avLst/>
          </a:prstGeom>
          <a:ln/>
          <a:extLst/>
        </p:spPr>
        <p:style>
          <a:lnRef idx="2">
            <a:schemeClr val="accent2"/>
          </a:lnRef>
          <a:fillRef idx="1">
            <a:schemeClr val="lt1"/>
          </a:fillRef>
          <a:effectRef idx="0">
            <a:schemeClr val="accent2"/>
          </a:effectRef>
          <a:fontRef idx="minor">
            <a:schemeClr val="dk1"/>
          </a:fontRef>
        </p:style>
        <p:txBody>
          <a:bodyPr wrap="square">
            <a:spAutoFit/>
          </a:bodyPr>
          <a:lstStyle>
            <a:lvl1pPr indent="276225">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lnSpc>
                <a:spcPct val="150000"/>
              </a:lnSpc>
              <a:spcBef>
                <a:spcPct val="0"/>
              </a:spcBef>
            </a:pPr>
            <a:r>
              <a:rPr lang="zh-CN" altLang="en-US" sz="2000" dirty="0">
                <a:latin typeface="仿宋" panose="02010609060101010101" pitchFamily="49" charset="-122"/>
                <a:ea typeface="仿宋" panose="02010609060101010101" pitchFamily="49" charset="-122"/>
              </a:rPr>
              <a:t>客户端是用户操作</a:t>
            </a:r>
            <a:r>
              <a:rPr lang="en-US" altLang="zh-CN" sz="2000" dirty="0">
                <a:latin typeface="仿宋" panose="02010609060101010101" pitchFamily="49" charset="-122"/>
                <a:ea typeface="仿宋" panose="02010609060101010101" pitchFamily="49" charset="-122"/>
              </a:rPr>
              <a:t>HDFS</a:t>
            </a:r>
            <a:r>
              <a:rPr lang="zh-CN" altLang="en-US" sz="2000" dirty="0">
                <a:latin typeface="仿宋" panose="02010609060101010101" pitchFamily="49" charset="-122"/>
                <a:ea typeface="仿宋" panose="02010609060101010101" pitchFamily="49" charset="-122"/>
              </a:rPr>
              <a:t>最常用的方式，</a:t>
            </a:r>
            <a:r>
              <a:rPr lang="en-US" altLang="zh-CN" sz="2000" dirty="0">
                <a:latin typeface="仿宋" panose="02010609060101010101" pitchFamily="49" charset="-122"/>
                <a:ea typeface="仿宋" panose="02010609060101010101" pitchFamily="49" charset="-122"/>
              </a:rPr>
              <a:t>HDFS</a:t>
            </a:r>
            <a:r>
              <a:rPr lang="zh-CN" altLang="en-US" sz="2000" dirty="0">
                <a:latin typeface="仿宋" panose="02010609060101010101" pitchFamily="49" charset="-122"/>
                <a:ea typeface="仿宋" panose="02010609060101010101" pitchFamily="49" charset="-122"/>
              </a:rPr>
              <a:t>在部署时都提供了</a:t>
            </a:r>
            <a:r>
              <a:rPr lang="zh-CN" altLang="en-US" sz="2000" dirty="0" smtClean="0">
                <a:latin typeface="仿宋" panose="02010609060101010101" pitchFamily="49" charset="-122"/>
                <a:ea typeface="仿宋" panose="02010609060101010101" pitchFamily="49" charset="-122"/>
              </a:rPr>
              <a:t>客户端</a:t>
            </a:r>
            <a:r>
              <a:rPr lang="zh-CN" altLang="en-US" sz="2000" dirty="0">
                <a:latin typeface="仿宋" panose="02010609060101010101" pitchFamily="49" charset="-122"/>
                <a:ea typeface="仿宋" panose="02010609060101010101" pitchFamily="49" charset="-122"/>
              </a:rPr>
              <a:t>。</a:t>
            </a:r>
            <a:r>
              <a:rPr lang="en-US" altLang="zh-CN" sz="2000" dirty="0" smtClean="0">
                <a:latin typeface="仿宋" panose="02010609060101010101" pitchFamily="49" charset="-122"/>
                <a:ea typeface="仿宋" panose="02010609060101010101" pitchFamily="49" charset="-122"/>
              </a:rPr>
              <a:t>HDFS</a:t>
            </a:r>
            <a:r>
              <a:rPr lang="zh-CN" altLang="en-US" sz="2000" dirty="0">
                <a:latin typeface="仿宋" panose="02010609060101010101" pitchFamily="49" charset="-122"/>
                <a:ea typeface="仿宋" panose="02010609060101010101" pitchFamily="49" charset="-122"/>
              </a:rPr>
              <a:t>客户端是一个库</a:t>
            </a:r>
            <a:r>
              <a:rPr lang="zh-CN" altLang="en-US" sz="2000" dirty="0" smtClean="0">
                <a:latin typeface="仿宋" panose="02010609060101010101" pitchFamily="49" charset="-122"/>
                <a:ea typeface="仿宋" panose="02010609060101010101" pitchFamily="49" charset="-122"/>
              </a:rPr>
              <a:t>，是</a:t>
            </a:r>
            <a:r>
              <a:rPr lang="en-US" altLang="zh-CN" sz="2000" dirty="0" smtClean="0">
                <a:latin typeface="仿宋" panose="02010609060101010101" pitchFamily="49" charset="-122"/>
                <a:ea typeface="仿宋" panose="02010609060101010101" pitchFamily="49" charset="-122"/>
              </a:rPr>
              <a:t>HDFS</a:t>
            </a:r>
            <a:r>
              <a:rPr lang="zh-CN" altLang="en-US" sz="2000" dirty="0">
                <a:latin typeface="仿宋" panose="02010609060101010101" pitchFamily="49" charset="-122"/>
                <a:ea typeface="仿宋" panose="02010609060101010101" pitchFamily="49" charset="-122"/>
              </a:rPr>
              <a:t>文件系统接口，这些接口隐藏了</a:t>
            </a:r>
            <a:r>
              <a:rPr lang="en-US" altLang="zh-CN" sz="2000" dirty="0">
                <a:latin typeface="仿宋" panose="02010609060101010101" pitchFamily="49" charset="-122"/>
                <a:ea typeface="仿宋" panose="02010609060101010101" pitchFamily="49" charset="-122"/>
              </a:rPr>
              <a:t>HDFS</a:t>
            </a:r>
            <a:r>
              <a:rPr lang="zh-CN" altLang="en-US" sz="2000" dirty="0">
                <a:latin typeface="仿宋" panose="02010609060101010101" pitchFamily="49" charset="-122"/>
                <a:ea typeface="仿宋" panose="02010609060101010101" pitchFamily="49" charset="-122"/>
              </a:rPr>
              <a:t>实现中的大部分</a:t>
            </a:r>
            <a:r>
              <a:rPr lang="zh-CN" altLang="en-US" sz="2000" dirty="0" smtClean="0">
                <a:latin typeface="仿宋" panose="02010609060101010101" pitchFamily="49" charset="-122"/>
                <a:ea typeface="仿宋" panose="02010609060101010101" pitchFamily="49" charset="-122"/>
              </a:rPr>
              <a:t>复杂性。</a:t>
            </a:r>
            <a:endParaRPr lang="en-US" altLang="zh-CN" sz="2000" dirty="0">
              <a:latin typeface="仿宋" panose="02010609060101010101" pitchFamily="49" charset="-122"/>
              <a:ea typeface="仿宋" panose="02010609060101010101" pitchFamily="49" charset="-122"/>
            </a:endParaRPr>
          </a:p>
          <a:p>
            <a:pPr algn="just" eaLnBrk="1" hangingPunct="1">
              <a:lnSpc>
                <a:spcPct val="150000"/>
              </a:lnSpc>
              <a:spcBef>
                <a:spcPct val="0"/>
              </a:spcBef>
            </a:pPr>
            <a:r>
              <a:rPr lang="zh-CN" altLang="en-US" sz="2000" dirty="0">
                <a:latin typeface="仿宋" panose="02010609060101010101" pitchFamily="49" charset="-122"/>
                <a:ea typeface="仿宋" panose="02010609060101010101" pitchFamily="49" charset="-122"/>
              </a:rPr>
              <a:t>严格来说，客户端并不算是</a:t>
            </a:r>
            <a:r>
              <a:rPr lang="en-US" altLang="zh-CN" sz="2000" dirty="0">
                <a:latin typeface="仿宋" panose="02010609060101010101" pitchFamily="49" charset="-122"/>
                <a:ea typeface="仿宋" panose="02010609060101010101" pitchFamily="49" charset="-122"/>
              </a:rPr>
              <a:t>HDFS</a:t>
            </a:r>
            <a:r>
              <a:rPr lang="zh-CN" altLang="en-US" sz="2000" dirty="0">
                <a:latin typeface="仿宋" panose="02010609060101010101" pitchFamily="49" charset="-122"/>
                <a:ea typeface="仿宋" panose="02010609060101010101" pitchFamily="49" charset="-122"/>
              </a:rPr>
              <a:t>的一部分</a:t>
            </a:r>
            <a:endParaRPr lang="en-US" altLang="zh-CN" sz="2000" dirty="0">
              <a:latin typeface="仿宋" panose="02010609060101010101" pitchFamily="49" charset="-122"/>
              <a:ea typeface="仿宋" panose="02010609060101010101" pitchFamily="49" charset="-122"/>
            </a:endParaRPr>
          </a:p>
          <a:p>
            <a:pPr algn="just" eaLnBrk="1" hangingPunct="1">
              <a:lnSpc>
                <a:spcPct val="150000"/>
              </a:lnSpc>
              <a:spcBef>
                <a:spcPct val="0"/>
              </a:spcBef>
            </a:pPr>
            <a:r>
              <a:rPr lang="zh-CN" altLang="en-US" sz="2000" dirty="0">
                <a:latin typeface="仿宋" panose="02010609060101010101" pitchFamily="49" charset="-122"/>
                <a:ea typeface="仿宋" panose="02010609060101010101" pitchFamily="49" charset="-122"/>
              </a:rPr>
              <a:t>客户端可以支持打开、读取、写入等常见的操作，并且提供</a:t>
            </a:r>
            <a:r>
              <a:rPr lang="zh-CN" altLang="en-US" sz="2000" dirty="0" smtClean="0">
                <a:latin typeface="仿宋" panose="02010609060101010101" pitchFamily="49" charset="-122"/>
                <a:ea typeface="仿宋" panose="02010609060101010101" pitchFamily="49" charset="-122"/>
              </a:rPr>
              <a:t>了：</a:t>
            </a:r>
            <a:endParaRPr lang="en-US" altLang="zh-CN" sz="2000" dirty="0" smtClean="0">
              <a:latin typeface="仿宋" panose="02010609060101010101" pitchFamily="49" charset="-122"/>
              <a:ea typeface="仿宋" panose="02010609060101010101" pitchFamily="49" charset="-122"/>
            </a:endParaRPr>
          </a:p>
          <a:p>
            <a:pPr indent="0" algn="just" eaLnBrk="1" hangingPunct="1">
              <a:lnSpc>
                <a:spcPct val="150000"/>
              </a:lnSpc>
              <a:spcBef>
                <a:spcPct val="0"/>
              </a:spcBef>
              <a:buNone/>
            </a:pPr>
            <a:r>
              <a:rPr lang="zh-CN" altLang="en-US" sz="2000" dirty="0" smtClean="0">
                <a:latin typeface="仿宋" panose="02010609060101010101" pitchFamily="49" charset="-122"/>
                <a:ea typeface="仿宋" panose="02010609060101010101" pitchFamily="49" charset="-122"/>
              </a:rPr>
              <a:t>（</a:t>
            </a:r>
            <a:r>
              <a:rPr lang="en-US" altLang="zh-CN" sz="2000" dirty="0" smtClean="0">
                <a:latin typeface="仿宋" panose="02010609060101010101" pitchFamily="49" charset="-122"/>
                <a:ea typeface="仿宋" panose="02010609060101010101" pitchFamily="49" charset="-122"/>
              </a:rPr>
              <a:t>1</a:t>
            </a:r>
            <a:r>
              <a:rPr lang="zh-CN" altLang="en-US" sz="2000" dirty="0" smtClean="0">
                <a:latin typeface="仿宋" panose="02010609060101010101" pitchFamily="49" charset="-122"/>
                <a:ea typeface="仿宋" panose="02010609060101010101" pitchFamily="49" charset="-122"/>
              </a:rPr>
              <a:t>）</a:t>
            </a:r>
            <a:r>
              <a:rPr lang="en-US" altLang="zh-CN" sz="2000" dirty="0" smtClean="0">
                <a:latin typeface="仿宋" panose="02010609060101010101" pitchFamily="49" charset="-122"/>
                <a:ea typeface="仿宋" panose="02010609060101010101" pitchFamily="49" charset="-122"/>
              </a:rPr>
              <a:t>Shell</a:t>
            </a:r>
            <a:r>
              <a:rPr lang="zh-CN" altLang="en-US" sz="2000" dirty="0">
                <a:latin typeface="仿宋" panose="02010609060101010101" pitchFamily="49" charset="-122"/>
                <a:ea typeface="仿宋" panose="02010609060101010101" pitchFamily="49" charset="-122"/>
              </a:rPr>
              <a:t>的命令行方式来访问</a:t>
            </a:r>
            <a:r>
              <a:rPr lang="en-US" altLang="zh-CN" sz="2000" dirty="0">
                <a:latin typeface="仿宋" panose="02010609060101010101" pitchFamily="49" charset="-122"/>
                <a:ea typeface="仿宋" panose="02010609060101010101" pitchFamily="49" charset="-122"/>
              </a:rPr>
              <a:t>HDFS</a:t>
            </a:r>
            <a:r>
              <a:rPr lang="zh-CN" altLang="en-US" sz="2000" dirty="0">
                <a:latin typeface="仿宋" panose="02010609060101010101" pitchFamily="49" charset="-122"/>
                <a:ea typeface="仿宋" panose="02010609060101010101" pitchFamily="49" charset="-122"/>
              </a:rPr>
              <a:t>中的</a:t>
            </a:r>
            <a:r>
              <a:rPr lang="zh-CN" altLang="en-US" sz="2000" dirty="0" smtClean="0">
                <a:latin typeface="仿宋" panose="02010609060101010101" pitchFamily="49" charset="-122"/>
                <a:ea typeface="仿宋" panose="02010609060101010101" pitchFamily="49" charset="-122"/>
              </a:rPr>
              <a:t>数据；</a:t>
            </a:r>
            <a:endParaRPr lang="en-US" altLang="zh-CN" sz="2000" dirty="0">
              <a:latin typeface="仿宋" panose="02010609060101010101" pitchFamily="49" charset="-122"/>
              <a:ea typeface="仿宋" panose="02010609060101010101" pitchFamily="49" charset="-122"/>
            </a:endParaRPr>
          </a:p>
          <a:p>
            <a:pPr indent="0" algn="just" eaLnBrk="1" hangingPunct="1">
              <a:lnSpc>
                <a:spcPct val="150000"/>
              </a:lnSpc>
              <a:spcBef>
                <a:spcPct val="0"/>
              </a:spcBef>
              <a:buNone/>
            </a:pPr>
            <a:r>
              <a:rPr lang="zh-CN" altLang="en-US" sz="2000" dirty="0" smtClean="0">
                <a:latin typeface="仿宋" panose="02010609060101010101" pitchFamily="49" charset="-122"/>
                <a:ea typeface="仿宋" panose="02010609060101010101" pitchFamily="49" charset="-122"/>
              </a:rPr>
              <a:t>（</a:t>
            </a:r>
            <a:r>
              <a:rPr lang="en-US" altLang="zh-CN" sz="2000" dirty="0" smtClean="0">
                <a:latin typeface="仿宋" panose="02010609060101010101" pitchFamily="49" charset="-122"/>
                <a:ea typeface="仿宋" panose="02010609060101010101" pitchFamily="49" charset="-122"/>
              </a:rPr>
              <a:t>2</a:t>
            </a:r>
            <a:r>
              <a:rPr lang="zh-CN" altLang="en-US" sz="2000" dirty="0" smtClean="0">
                <a:latin typeface="仿宋" panose="02010609060101010101" pitchFamily="49" charset="-122"/>
                <a:ea typeface="仿宋" panose="02010609060101010101" pitchFamily="49" charset="-122"/>
              </a:rPr>
              <a:t>）</a:t>
            </a:r>
            <a:r>
              <a:rPr lang="en-US" altLang="zh-CN" sz="2000" dirty="0" smtClean="0">
                <a:latin typeface="仿宋" panose="02010609060101010101" pitchFamily="49" charset="-122"/>
                <a:ea typeface="仿宋" panose="02010609060101010101" pitchFamily="49" charset="-122"/>
              </a:rPr>
              <a:t>HDFS</a:t>
            </a:r>
            <a:r>
              <a:rPr lang="zh-CN" altLang="en-US" sz="2000" dirty="0">
                <a:latin typeface="仿宋" panose="02010609060101010101" pitchFamily="49" charset="-122"/>
                <a:ea typeface="仿宋" panose="02010609060101010101" pitchFamily="49" charset="-122"/>
              </a:rPr>
              <a:t>也提供了</a:t>
            </a:r>
            <a:r>
              <a:rPr lang="en-US" altLang="zh-CN" sz="2000" dirty="0">
                <a:latin typeface="仿宋" panose="02010609060101010101" pitchFamily="49" charset="-122"/>
                <a:ea typeface="仿宋" panose="02010609060101010101" pitchFamily="49" charset="-122"/>
              </a:rPr>
              <a:t>Java API</a:t>
            </a:r>
            <a:r>
              <a:rPr lang="zh-CN" altLang="en-US" sz="2000" dirty="0">
                <a:latin typeface="仿宋" panose="02010609060101010101" pitchFamily="49" charset="-122"/>
                <a:ea typeface="仿宋" panose="02010609060101010101" pitchFamily="49" charset="-122"/>
              </a:rPr>
              <a:t>，作为应用程序访问文件系统的客户端编程接口</a:t>
            </a:r>
          </a:p>
          <a:p>
            <a:pPr eaLnBrk="1" hangingPunct="1">
              <a:lnSpc>
                <a:spcPct val="150000"/>
              </a:lnSpc>
              <a:spcBef>
                <a:spcPct val="0"/>
              </a:spcBef>
              <a:buFontTx/>
              <a:buNone/>
            </a:pPr>
            <a:endParaRPr lang="zh-CN" altLang="en-US" sz="1800" dirty="0">
              <a:latin typeface="仿宋" panose="02010609060101010101" pitchFamily="49" charset="-122"/>
              <a:ea typeface="仿宋" panose="02010609060101010101" pitchFamily="49"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2"/>
          <p:cNvSpPr>
            <a:spLocks noGrp="1" noChangeArrowheads="1"/>
          </p:cNvSpPr>
          <p:nvPr>
            <p:ph type="title"/>
          </p:nvPr>
        </p:nvSpPr>
        <p:spPr/>
        <p:txBody>
          <a:bodyPr/>
          <a:lstStyle/>
          <a:p>
            <a:r>
              <a:rPr lang="zh-CN" altLang="en-US" smtClean="0"/>
              <a:t>提纲</a:t>
            </a:r>
          </a:p>
        </p:txBody>
      </p:sp>
      <p:sp>
        <p:nvSpPr>
          <p:cNvPr id="3075" name="Text Box 6"/>
          <p:cNvSpPr txBox="1">
            <a:spLocks noChangeArrowheads="1"/>
          </p:cNvSpPr>
          <p:nvPr/>
        </p:nvSpPr>
        <p:spPr bwMode="auto">
          <a:xfrm>
            <a:off x="533400" y="1887538"/>
            <a:ext cx="5105400"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40000"/>
              </a:lnSpc>
              <a:spcBef>
                <a:spcPct val="0"/>
              </a:spcBef>
            </a:pPr>
            <a:r>
              <a:rPr lang="en-US" altLang="zh-CN" sz="2000" b="1" dirty="0">
                <a:solidFill>
                  <a:srgbClr val="000000"/>
                </a:solidFill>
                <a:ea typeface="黑体" pitchFamily="49" charset="-122"/>
              </a:rPr>
              <a:t>3.1 </a:t>
            </a:r>
            <a:r>
              <a:rPr lang="zh-CN" altLang="en-US" sz="2000" b="1">
                <a:solidFill>
                  <a:srgbClr val="000000"/>
                </a:solidFill>
                <a:ea typeface="黑体" pitchFamily="49" charset="-122"/>
              </a:rPr>
              <a:t>分布式文件系统</a:t>
            </a:r>
          </a:p>
          <a:p>
            <a:pPr eaLnBrk="1" hangingPunct="1">
              <a:lnSpc>
                <a:spcPct val="140000"/>
              </a:lnSpc>
              <a:spcBef>
                <a:spcPct val="0"/>
              </a:spcBef>
            </a:pPr>
            <a:r>
              <a:rPr lang="en-US" altLang="zh-CN" sz="2000" b="1" dirty="0">
                <a:solidFill>
                  <a:srgbClr val="000000"/>
                </a:solidFill>
                <a:ea typeface="黑体" pitchFamily="49" charset="-122"/>
              </a:rPr>
              <a:t>3.2 HDFS</a:t>
            </a:r>
            <a:r>
              <a:rPr lang="zh-CN" altLang="en-US" sz="2000" b="1">
                <a:solidFill>
                  <a:srgbClr val="000000"/>
                </a:solidFill>
                <a:ea typeface="黑体" pitchFamily="49" charset="-122"/>
              </a:rPr>
              <a:t>简介</a:t>
            </a:r>
          </a:p>
          <a:p>
            <a:pPr eaLnBrk="1" hangingPunct="1">
              <a:lnSpc>
                <a:spcPct val="140000"/>
              </a:lnSpc>
              <a:spcBef>
                <a:spcPct val="0"/>
              </a:spcBef>
            </a:pPr>
            <a:r>
              <a:rPr lang="en-US" altLang="zh-CN" sz="2000" b="1" dirty="0">
                <a:solidFill>
                  <a:srgbClr val="000000"/>
                </a:solidFill>
                <a:ea typeface="黑体" pitchFamily="49" charset="-122"/>
              </a:rPr>
              <a:t>3.3 HDFS</a:t>
            </a:r>
            <a:r>
              <a:rPr lang="zh-CN" altLang="en-US" sz="2000" b="1">
                <a:solidFill>
                  <a:srgbClr val="000000"/>
                </a:solidFill>
                <a:ea typeface="黑体" pitchFamily="49" charset="-122"/>
              </a:rPr>
              <a:t>相关概念</a:t>
            </a:r>
            <a:endParaRPr lang="zh-CN" altLang="en-US" sz="2000" b="1">
              <a:solidFill>
                <a:srgbClr val="000000"/>
              </a:solidFill>
              <a:ea typeface="黑体" pitchFamily="49" charset="-122"/>
              <a:sym typeface="Arial" pitchFamily="34" charset="0"/>
            </a:endParaRPr>
          </a:p>
          <a:p>
            <a:pPr eaLnBrk="1" hangingPunct="1">
              <a:lnSpc>
                <a:spcPct val="140000"/>
              </a:lnSpc>
              <a:spcBef>
                <a:spcPct val="0"/>
              </a:spcBef>
            </a:pPr>
            <a:r>
              <a:rPr lang="en-US" altLang="zh-CN" sz="2000" b="1" dirty="0">
                <a:solidFill>
                  <a:srgbClr val="000000"/>
                </a:solidFill>
                <a:ea typeface="黑体" pitchFamily="49" charset="-122"/>
              </a:rPr>
              <a:t>3.4 HDFS</a:t>
            </a:r>
            <a:r>
              <a:rPr lang="zh-CN" altLang="en-US" sz="2000" b="1">
                <a:solidFill>
                  <a:srgbClr val="000000"/>
                </a:solidFill>
                <a:ea typeface="黑体" pitchFamily="49" charset="-122"/>
              </a:rPr>
              <a:t>体系结构</a:t>
            </a:r>
          </a:p>
          <a:p>
            <a:pPr eaLnBrk="1" hangingPunct="1">
              <a:lnSpc>
                <a:spcPct val="140000"/>
              </a:lnSpc>
              <a:spcBef>
                <a:spcPct val="0"/>
              </a:spcBef>
            </a:pPr>
            <a:r>
              <a:rPr lang="en-US" altLang="zh-CN" sz="2000" b="1" dirty="0">
                <a:solidFill>
                  <a:srgbClr val="000000"/>
                </a:solidFill>
                <a:ea typeface="黑体" pitchFamily="49" charset="-122"/>
              </a:rPr>
              <a:t>3.5 HDFS</a:t>
            </a:r>
            <a:r>
              <a:rPr lang="zh-CN" altLang="en-US" sz="2000" b="1">
                <a:solidFill>
                  <a:srgbClr val="000000"/>
                </a:solidFill>
                <a:ea typeface="黑体" pitchFamily="49" charset="-122"/>
              </a:rPr>
              <a:t>存储原理</a:t>
            </a:r>
          </a:p>
          <a:p>
            <a:pPr eaLnBrk="1" hangingPunct="1">
              <a:lnSpc>
                <a:spcPct val="140000"/>
              </a:lnSpc>
              <a:spcBef>
                <a:spcPct val="0"/>
              </a:spcBef>
            </a:pPr>
            <a:r>
              <a:rPr lang="en-US" altLang="zh-CN" sz="2000" b="1" dirty="0">
                <a:solidFill>
                  <a:srgbClr val="000000"/>
                </a:solidFill>
                <a:ea typeface="黑体" pitchFamily="49" charset="-122"/>
              </a:rPr>
              <a:t>3.6 HDFS</a:t>
            </a:r>
            <a:r>
              <a:rPr lang="zh-CN" altLang="en-US" sz="2000" b="1">
                <a:solidFill>
                  <a:srgbClr val="000000"/>
                </a:solidFill>
                <a:ea typeface="黑体" pitchFamily="49" charset="-122"/>
              </a:rPr>
              <a:t>数据读写过程</a:t>
            </a:r>
          </a:p>
          <a:p>
            <a:pPr eaLnBrk="1" hangingPunct="1">
              <a:lnSpc>
                <a:spcPct val="140000"/>
              </a:lnSpc>
              <a:spcBef>
                <a:spcPct val="0"/>
              </a:spcBef>
            </a:pPr>
            <a:r>
              <a:rPr lang="en-US" altLang="zh-CN" sz="2000" b="1" dirty="0">
                <a:solidFill>
                  <a:srgbClr val="000000"/>
                </a:solidFill>
                <a:ea typeface="黑体" pitchFamily="49" charset="-122"/>
              </a:rPr>
              <a:t>3.7	HDFS</a:t>
            </a:r>
            <a:r>
              <a:rPr lang="zh-CN" altLang="en-US" sz="2000" b="1">
                <a:solidFill>
                  <a:srgbClr val="000000"/>
                </a:solidFill>
                <a:ea typeface="黑体" pitchFamily="49" charset="-122"/>
              </a:rPr>
              <a:t>编程实践</a:t>
            </a:r>
            <a:endParaRPr lang="zh-CN" altLang="en-US" sz="2000" b="1"/>
          </a:p>
        </p:txBody>
      </p:sp>
      <p:graphicFrame>
        <p:nvGraphicFramePr>
          <p:cNvPr id="3076" name="Object 5"/>
          <p:cNvGraphicFramePr>
            <a:graphicFrameLocks noChangeAspect="1"/>
          </p:cNvGraphicFramePr>
          <p:nvPr/>
        </p:nvGraphicFramePr>
        <p:xfrm>
          <a:off x="6019800" y="1066800"/>
          <a:ext cx="3124200" cy="5562600"/>
        </p:xfrm>
        <a:graphic>
          <a:graphicData uri="http://schemas.openxmlformats.org/presentationml/2006/ole">
            <mc:AlternateContent xmlns:mc="http://schemas.openxmlformats.org/markup-compatibility/2006">
              <mc:Choice xmlns:v="urn:schemas-microsoft-com:vml" Requires="v">
                <p:oleObj spid="_x0000_s3092" r:id="rId3" imgW="4761905" imgH="6504762" progId="">
                  <p:embed/>
                </p:oleObj>
              </mc:Choice>
              <mc:Fallback>
                <p:oleObj r:id="rId3" imgW="4761905" imgH="6504762"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1066800"/>
                        <a:ext cx="31242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marL="342900" indent="-342900"/>
            <a:r>
              <a:rPr lang="en-US" altLang="en-US" b="1" dirty="0" smtClean="0"/>
              <a:t>3.4.5	 </a:t>
            </a:r>
            <a:r>
              <a:rPr lang="en-US" altLang="en-US" b="1" dirty="0" smtClean="0"/>
              <a:t>HDFS体系结构的局限性</a:t>
            </a:r>
            <a:endParaRPr lang="zh-CN" altLang="en-US" b="1" dirty="0" smtClean="0"/>
          </a:p>
        </p:txBody>
      </p:sp>
      <p:sp>
        <p:nvSpPr>
          <p:cNvPr id="21507" name="文本框 1"/>
          <p:cNvSpPr txBox="1">
            <a:spLocks noChangeArrowheads="1"/>
          </p:cNvSpPr>
          <p:nvPr/>
        </p:nvSpPr>
        <p:spPr bwMode="auto">
          <a:xfrm>
            <a:off x="304912" y="1524000"/>
            <a:ext cx="8534176" cy="3749675"/>
          </a:xfrm>
          <a:prstGeom prst="rect">
            <a:avLst/>
          </a:prstGeom>
          <a:ln/>
          <a:extLst/>
        </p:spPr>
        <p:style>
          <a:lnRef idx="2">
            <a:schemeClr val="accent2"/>
          </a:lnRef>
          <a:fillRef idx="1">
            <a:schemeClr val="lt1"/>
          </a:fillRef>
          <a:effectRef idx="0">
            <a:schemeClr val="accent2"/>
          </a:effectRef>
          <a:fontRef idx="minor">
            <a:schemeClr val="dk1"/>
          </a:fontRef>
        </p:style>
        <p:txBody>
          <a:bodyPr wrap="squar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spcAft>
                <a:spcPts val="600"/>
              </a:spcAft>
              <a:buFontTx/>
              <a:buNone/>
            </a:pPr>
            <a:r>
              <a:rPr lang="en-US" altLang="zh-CN" sz="2000" dirty="0"/>
              <a:t>HDFS</a:t>
            </a:r>
            <a:r>
              <a:rPr lang="zh-CN" altLang="en-US" sz="2000" dirty="0"/>
              <a:t>只设置唯一一个名称节点，这样做虽然大大简化了系统设计，但也带来了一些明显的局限性，具体如下：</a:t>
            </a:r>
          </a:p>
          <a:p>
            <a:pPr eaLnBrk="1" hangingPunct="1">
              <a:spcBef>
                <a:spcPts val="600"/>
              </a:spcBef>
              <a:spcAft>
                <a:spcPts val="600"/>
              </a:spcAft>
              <a:buFontTx/>
              <a:buNone/>
            </a:pPr>
            <a:r>
              <a:rPr lang="zh-CN" altLang="en-US" sz="2000" dirty="0"/>
              <a:t>    （</a:t>
            </a:r>
            <a:r>
              <a:rPr lang="en-US" altLang="zh-CN" sz="2000" dirty="0"/>
              <a:t>1</a:t>
            </a:r>
            <a:r>
              <a:rPr lang="zh-CN" altLang="en-US" sz="2000" dirty="0"/>
              <a:t>）</a:t>
            </a:r>
            <a:r>
              <a:rPr lang="zh-CN" altLang="en-US" sz="2000" b="1" dirty="0"/>
              <a:t>命名空间的限制</a:t>
            </a:r>
            <a:r>
              <a:rPr lang="zh-CN" altLang="en-US" sz="2000" dirty="0"/>
              <a:t>：名称节点是保存在内存中的，因此，名称节点能够容纳的对象（文件、块）的个数会受到内存空间大小的限制。</a:t>
            </a:r>
          </a:p>
          <a:p>
            <a:pPr eaLnBrk="1" hangingPunct="1">
              <a:spcBef>
                <a:spcPts val="600"/>
              </a:spcBef>
              <a:spcAft>
                <a:spcPts val="600"/>
              </a:spcAft>
              <a:buFontTx/>
              <a:buNone/>
            </a:pPr>
            <a:r>
              <a:rPr lang="zh-CN" altLang="en-US" sz="2000" dirty="0"/>
              <a:t>    （</a:t>
            </a:r>
            <a:r>
              <a:rPr lang="en-US" altLang="zh-CN" sz="2000" dirty="0"/>
              <a:t>2</a:t>
            </a:r>
            <a:r>
              <a:rPr lang="zh-CN" altLang="en-US" sz="2000" dirty="0"/>
              <a:t>）</a:t>
            </a:r>
            <a:r>
              <a:rPr lang="zh-CN" altLang="en-US" sz="2000" b="1" dirty="0"/>
              <a:t>性能的瓶颈</a:t>
            </a:r>
            <a:r>
              <a:rPr lang="zh-CN" altLang="en-US" sz="2000" dirty="0"/>
              <a:t>：整个分布式文件系统的吞吐量，受限于单个名称节点的吞吐量。</a:t>
            </a:r>
          </a:p>
          <a:p>
            <a:pPr eaLnBrk="1" hangingPunct="1">
              <a:spcBef>
                <a:spcPts val="600"/>
              </a:spcBef>
              <a:spcAft>
                <a:spcPts val="600"/>
              </a:spcAft>
              <a:buFontTx/>
              <a:buNone/>
            </a:pPr>
            <a:r>
              <a:rPr lang="zh-CN" altLang="en-US" sz="2000" dirty="0"/>
              <a:t>    （</a:t>
            </a:r>
            <a:r>
              <a:rPr lang="en-US" altLang="zh-CN" sz="2000" dirty="0"/>
              <a:t>3</a:t>
            </a:r>
            <a:r>
              <a:rPr lang="zh-CN" altLang="en-US" sz="2000" dirty="0"/>
              <a:t>）</a:t>
            </a:r>
            <a:r>
              <a:rPr lang="zh-CN" altLang="en-US" sz="2000" b="1" dirty="0"/>
              <a:t>隔离问题</a:t>
            </a:r>
            <a:r>
              <a:rPr lang="zh-CN" altLang="en-US" sz="2000" dirty="0"/>
              <a:t>：由于集群中只有一个名称节点，只有一个命名空间，因此，无法对不同应用程序进行隔离。</a:t>
            </a:r>
          </a:p>
          <a:p>
            <a:pPr eaLnBrk="1" hangingPunct="1">
              <a:spcBef>
                <a:spcPts val="600"/>
              </a:spcBef>
              <a:spcAft>
                <a:spcPts val="600"/>
              </a:spcAft>
              <a:buFontTx/>
              <a:buNone/>
            </a:pPr>
            <a:r>
              <a:rPr lang="zh-CN" altLang="en-US" sz="2000" dirty="0"/>
              <a:t>    （</a:t>
            </a:r>
            <a:r>
              <a:rPr lang="en-US" altLang="zh-CN" sz="2000" dirty="0"/>
              <a:t>4</a:t>
            </a:r>
            <a:r>
              <a:rPr lang="zh-CN" altLang="en-US" sz="2000" dirty="0"/>
              <a:t>）</a:t>
            </a:r>
            <a:r>
              <a:rPr lang="zh-CN" altLang="en-US" sz="2000" b="1" dirty="0"/>
              <a:t>集群的可用性</a:t>
            </a:r>
            <a:r>
              <a:rPr lang="zh-CN" altLang="en-US" sz="2000" dirty="0"/>
              <a:t>：一旦这个唯一的名称节点发生故障，会导致整个集群变得不可用。</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zh-CN" dirty="0" smtClean="0"/>
              <a:t>3.5	HDFS</a:t>
            </a:r>
            <a:r>
              <a:rPr lang="zh-CN" altLang="en-US" smtClean="0"/>
              <a:t>存储原理</a:t>
            </a:r>
          </a:p>
        </p:txBody>
      </p:sp>
      <p:sp>
        <p:nvSpPr>
          <p:cNvPr id="22531" name="Rectangle 3"/>
          <p:cNvSpPr>
            <a:spLocks noGrp="1" noChangeArrowheads="1"/>
          </p:cNvSpPr>
          <p:nvPr>
            <p:ph type="body" idx="1"/>
          </p:nvPr>
        </p:nvSpPr>
        <p:spPr/>
        <p:txBody>
          <a:bodyPr/>
          <a:lstStyle/>
          <a:p>
            <a:r>
              <a:rPr lang="en-US" altLang="zh-CN" sz="2400" dirty="0" smtClean="0"/>
              <a:t>3.5.1	</a:t>
            </a:r>
            <a:r>
              <a:rPr lang="zh-CN" altLang="en-US" sz="2400" smtClean="0"/>
              <a:t>冗余数据保存</a:t>
            </a:r>
          </a:p>
          <a:p>
            <a:r>
              <a:rPr lang="en-US" altLang="zh-CN" sz="2400" dirty="0" smtClean="0"/>
              <a:t>3.5.2	</a:t>
            </a:r>
            <a:r>
              <a:rPr lang="zh-CN" altLang="en-US" sz="2400" smtClean="0"/>
              <a:t>数据存取策略</a:t>
            </a:r>
          </a:p>
          <a:p>
            <a:r>
              <a:rPr lang="en-US" altLang="zh-CN" sz="2400" dirty="0" smtClean="0"/>
              <a:t>3.5.3	</a:t>
            </a:r>
            <a:r>
              <a:rPr lang="zh-CN" altLang="en-US" sz="2400" smtClean="0"/>
              <a:t>数据错误与恢复</a:t>
            </a:r>
          </a:p>
          <a:p>
            <a:endParaRPr lang="zh-CN" altLang="en-US"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marL="342900" indent="-342900"/>
            <a:r>
              <a:rPr lang="en-US" altLang="zh-CN" b="1" dirty="0" smtClean="0"/>
              <a:t>3.5.1	</a:t>
            </a:r>
            <a:r>
              <a:rPr lang="zh-CN" altLang="en-US" b="1" smtClean="0"/>
              <a:t>冗余数据保存</a:t>
            </a:r>
          </a:p>
        </p:txBody>
      </p:sp>
      <p:sp>
        <p:nvSpPr>
          <p:cNvPr id="23555" name="文本框 1"/>
          <p:cNvSpPr txBox="1">
            <a:spLocks noChangeArrowheads="1"/>
          </p:cNvSpPr>
          <p:nvPr/>
        </p:nvSpPr>
        <p:spPr bwMode="auto">
          <a:xfrm>
            <a:off x="152400" y="1295400"/>
            <a:ext cx="8839200" cy="1323439"/>
          </a:xfrm>
          <a:prstGeom prst="rect">
            <a:avLst/>
          </a:prstGeom>
          <a:ln/>
          <a:extLst/>
        </p:spPr>
        <p:style>
          <a:lnRef idx="2">
            <a:schemeClr val="accent2"/>
          </a:lnRef>
          <a:fillRef idx="1">
            <a:schemeClr val="lt1"/>
          </a:fillRef>
          <a:effectRef idx="0">
            <a:schemeClr val="accent2"/>
          </a:effectRef>
          <a:fontRef idx="minor">
            <a:schemeClr val="dk1"/>
          </a:fontRef>
        </p:style>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spcAft>
                <a:spcPts val="600"/>
              </a:spcAft>
              <a:buFontTx/>
              <a:buNone/>
            </a:pPr>
            <a:r>
              <a:rPr lang="zh-CN" altLang="en-US" sz="1800" dirty="0">
                <a:latin typeface="仿宋" panose="02010609060101010101" pitchFamily="49" charset="-122"/>
                <a:ea typeface="仿宋" panose="02010609060101010101" pitchFamily="49" charset="-122"/>
              </a:rPr>
              <a:t>        </a:t>
            </a:r>
            <a:r>
              <a:rPr lang="zh-CN" altLang="en-US" sz="2000" dirty="0">
                <a:latin typeface="仿宋" panose="02010609060101010101" pitchFamily="49" charset="-122"/>
                <a:ea typeface="仿宋" panose="02010609060101010101" pitchFamily="49" charset="-122"/>
              </a:rPr>
              <a:t>作为一个分布式文件系统，为了保证系统的容错性和可用性，</a:t>
            </a:r>
            <a:r>
              <a:rPr lang="en-US" altLang="zh-CN" sz="2000" dirty="0">
                <a:latin typeface="仿宋" panose="02010609060101010101" pitchFamily="49" charset="-122"/>
                <a:ea typeface="仿宋" panose="02010609060101010101" pitchFamily="49" charset="-122"/>
              </a:rPr>
              <a:t>HDFS</a:t>
            </a:r>
            <a:r>
              <a:rPr lang="zh-CN" altLang="en-US" sz="2000" dirty="0">
                <a:latin typeface="仿宋" panose="02010609060101010101" pitchFamily="49" charset="-122"/>
                <a:ea typeface="仿宋" panose="02010609060101010101" pitchFamily="49" charset="-122"/>
              </a:rPr>
              <a:t>采用了多副本方式对数据进行冗余存储，通常一个数据块的多个副本会被分布到不同的数据节点上，如图</a:t>
            </a:r>
            <a:r>
              <a:rPr lang="en-US" altLang="zh-CN" sz="2000" dirty="0">
                <a:latin typeface="仿宋" panose="02010609060101010101" pitchFamily="49" charset="-122"/>
                <a:ea typeface="仿宋" panose="02010609060101010101" pitchFamily="49" charset="-122"/>
              </a:rPr>
              <a:t>3-5</a:t>
            </a:r>
            <a:r>
              <a:rPr lang="zh-CN" altLang="en-US" sz="2000" dirty="0">
                <a:latin typeface="仿宋" panose="02010609060101010101" pitchFamily="49" charset="-122"/>
                <a:ea typeface="仿宋" panose="02010609060101010101" pitchFamily="49" charset="-122"/>
              </a:rPr>
              <a:t>所示，数据块</a:t>
            </a:r>
            <a:r>
              <a:rPr lang="en-US" altLang="zh-CN" sz="2000" dirty="0">
                <a:latin typeface="仿宋" panose="02010609060101010101" pitchFamily="49" charset="-122"/>
                <a:ea typeface="仿宋" panose="02010609060101010101" pitchFamily="49" charset="-122"/>
              </a:rPr>
              <a:t>1</a:t>
            </a:r>
            <a:r>
              <a:rPr lang="zh-CN" altLang="en-US" sz="2000" dirty="0">
                <a:latin typeface="仿宋" panose="02010609060101010101" pitchFamily="49" charset="-122"/>
                <a:ea typeface="仿宋" panose="02010609060101010101" pitchFamily="49" charset="-122"/>
              </a:rPr>
              <a:t>被分别存放到数据节点</a:t>
            </a:r>
            <a:r>
              <a:rPr lang="en-US" altLang="zh-CN" sz="2000" dirty="0">
                <a:latin typeface="仿宋" panose="02010609060101010101" pitchFamily="49" charset="-122"/>
                <a:ea typeface="仿宋" panose="02010609060101010101" pitchFamily="49" charset="-122"/>
              </a:rPr>
              <a:t>A</a:t>
            </a:r>
            <a:r>
              <a:rPr lang="zh-CN" altLang="en-US" sz="2000" dirty="0">
                <a:latin typeface="仿宋" panose="02010609060101010101" pitchFamily="49" charset="-122"/>
                <a:ea typeface="仿宋" panose="02010609060101010101" pitchFamily="49" charset="-122"/>
              </a:rPr>
              <a:t>和</a:t>
            </a:r>
            <a:r>
              <a:rPr lang="en-US" altLang="zh-CN" sz="2000" dirty="0">
                <a:latin typeface="仿宋" panose="02010609060101010101" pitchFamily="49" charset="-122"/>
                <a:ea typeface="仿宋" panose="02010609060101010101" pitchFamily="49" charset="-122"/>
              </a:rPr>
              <a:t>C</a:t>
            </a:r>
            <a:r>
              <a:rPr lang="zh-CN" altLang="en-US" sz="2000" dirty="0">
                <a:latin typeface="仿宋" panose="02010609060101010101" pitchFamily="49" charset="-122"/>
                <a:ea typeface="仿宋" panose="02010609060101010101" pitchFamily="49" charset="-122"/>
              </a:rPr>
              <a:t>上，数据块</a:t>
            </a:r>
            <a:r>
              <a:rPr lang="en-US" altLang="zh-CN" sz="2000" dirty="0">
                <a:latin typeface="仿宋" panose="02010609060101010101" pitchFamily="49" charset="-122"/>
                <a:ea typeface="仿宋" panose="02010609060101010101" pitchFamily="49" charset="-122"/>
              </a:rPr>
              <a:t>2</a:t>
            </a:r>
            <a:r>
              <a:rPr lang="zh-CN" altLang="en-US" sz="2000" dirty="0">
                <a:latin typeface="仿宋" panose="02010609060101010101" pitchFamily="49" charset="-122"/>
                <a:ea typeface="仿宋" panose="02010609060101010101" pitchFamily="49" charset="-122"/>
              </a:rPr>
              <a:t>被存放在数据节点</a:t>
            </a:r>
            <a:r>
              <a:rPr lang="en-US" altLang="zh-CN" sz="2000" dirty="0">
                <a:latin typeface="仿宋" panose="02010609060101010101" pitchFamily="49" charset="-122"/>
                <a:ea typeface="仿宋" panose="02010609060101010101" pitchFamily="49" charset="-122"/>
              </a:rPr>
              <a:t>A</a:t>
            </a:r>
            <a:r>
              <a:rPr lang="zh-CN" altLang="en-US" sz="2000" dirty="0">
                <a:latin typeface="仿宋" panose="02010609060101010101" pitchFamily="49" charset="-122"/>
                <a:ea typeface="仿宋" panose="02010609060101010101" pitchFamily="49" charset="-122"/>
              </a:rPr>
              <a:t>和</a:t>
            </a:r>
            <a:r>
              <a:rPr lang="en-US" altLang="zh-CN" sz="2000" dirty="0">
                <a:latin typeface="仿宋" panose="02010609060101010101" pitchFamily="49" charset="-122"/>
                <a:ea typeface="仿宋" panose="02010609060101010101" pitchFamily="49" charset="-122"/>
              </a:rPr>
              <a:t>B</a:t>
            </a:r>
            <a:r>
              <a:rPr lang="zh-CN" altLang="en-US" sz="2000" dirty="0">
                <a:latin typeface="仿宋" panose="02010609060101010101" pitchFamily="49" charset="-122"/>
                <a:ea typeface="仿宋" panose="02010609060101010101" pitchFamily="49" charset="-122"/>
              </a:rPr>
              <a:t>上</a:t>
            </a:r>
            <a:r>
              <a:rPr lang="zh-CN" altLang="en-US" sz="2000" dirty="0" smtClean="0">
                <a:latin typeface="仿宋" panose="02010609060101010101" pitchFamily="49" charset="-122"/>
                <a:ea typeface="仿宋" panose="02010609060101010101" pitchFamily="49" charset="-122"/>
              </a:rPr>
              <a:t>。</a:t>
            </a:r>
            <a:endParaRPr lang="zh-CN" altLang="en-US" sz="1800" dirty="0">
              <a:latin typeface="仿宋" panose="02010609060101010101" pitchFamily="49" charset="-122"/>
              <a:ea typeface="仿宋" panose="02010609060101010101" pitchFamily="49" charset="-122"/>
            </a:endParaRPr>
          </a:p>
        </p:txBody>
      </p:sp>
      <p:pic>
        <p:nvPicPr>
          <p:cNvPr id="2355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100" y="2743218"/>
            <a:ext cx="6934100" cy="336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Rectangle 6"/>
          <p:cNvSpPr>
            <a:spLocks noChangeArrowheads="1"/>
          </p:cNvSpPr>
          <p:nvPr/>
        </p:nvSpPr>
        <p:spPr bwMode="auto">
          <a:xfrm>
            <a:off x="3352800" y="6338801"/>
            <a:ext cx="3321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800" dirty="0"/>
              <a:t>图</a:t>
            </a:r>
            <a:r>
              <a:rPr lang="en-US" altLang="zh-CN" sz="1800" dirty="0"/>
              <a:t>3-5 HDFS</a:t>
            </a:r>
            <a:r>
              <a:rPr lang="zh-CN" altLang="en-US" sz="1800" dirty="0"/>
              <a:t>数据块多副本存储 </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marL="342900" indent="-342900"/>
            <a:r>
              <a:rPr lang="en-US" altLang="zh-CN" b="1" dirty="0" smtClean="0"/>
              <a:t>3.5.2	</a:t>
            </a:r>
            <a:r>
              <a:rPr lang="zh-CN" altLang="en-US" b="1" smtClean="0"/>
              <a:t>数据存取策略</a:t>
            </a:r>
          </a:p>
        </p:txBody>
      </p:sp>
      <p:sp>
        <p:nvSpPr>
          <p:cNvPr id="24579" name="文本框 2"/>
          <p:cNvSpPr txBox="1">
            <a:spLocks noChangeArrowheads="1"/>
          </p:cNvSpPr>
          <p:nvPr/>
        </p:nvSpPr>
        <p:spPr bwMode="auto">
          <a:xfrm>
            <a:off x="609600" y="1219200"/>
            <a:ext cx="6934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1800" b="1" dirty="0"/>
              <a:t>1.</a:t>
            </a:r>
            <a:r>
              <a:rPr lang="zh-CN" altLang="en-US" sz="1800" b="1"/>
              <a:t>数据存放</a:t>
            </a:r>
          </a:p>
        </p:txBody>
      </p:sp>
      <p:sp>
        <p:nvSpPr>
          <p:cNvPr id="24580" name="TextBox 6"/>
          <p:cNvSpPr txBox="1">
            <a:spLocks noChangeArrowheads="1"/>
          </p:cNvSpPr>
          <p:nvPr/>
        </p:nvSpPr>
        <p:spPr bwMode="auto">
          <a:xfrm>
            <a:off x="3124238" y="6400722"/>
            <a:ext cx="3124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a:spcBef>
                <a:spcPct val="0"/>
              </a:spcBef>
              <a:buFontTx/>
              <a:buNone/>
            </a:pPr>
            <a:r>
              <a:rPr lang="en-US" altLang="zh-CN" sz="1800" dirty="0"/>
              <a:t>Block</a:t>
            </a:r>
            <a:r>
              <a:rPr lang="zh-CN" altLang="en-US" sz="1800" dirty="0"/>
              <a:t>的副本放置策略</a:t>
            </a:r>
          </a:p>
        </p:txBody>
      </p:sp>
      <p:pic>
        <p:nvPicPr>
          <p:cNvPr id="2458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725" y="3200406"/>
            <a:ext cx="6629226" cy="313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TextBox 8"/>
          <p:cNvSpPr txBox="1">
            <a:spLocks noChangeArrowheads="1"/>
          </p:cNvSpPr>
          <p:nvPr/>
        </p:nvSpPr>
        <p:spPr bwMode="auto">
          <a:xfrm>
            <a:off x="609600" y="1676400"/>
            <a:ext cx="8153290" cy="1477963"/>
          </a:xfrm>
          <a:prstGeom prst="rect">
            <a:avLst/>
          </a:prstGeom>
          <a:ln/>
          <a:extLst/>
        </p:spPr>
        <p:style>
          <a:lnRef idx="2">
            <a:schemeClr val="accent2"/>
          </a:lnRef>
          <a:fillRef idx="1">
            <a:schemeClr val="lt1"/>
          </a:fillRef>
          <a:effectRef idx="0">
            <a:schemeClr val="accent2"/>
          </a:effectRef>
          <a:fontRef idx="minor">
            <a:schemeClr val="dk1"/>
          </a:fontRef>
        </p:style>
        <p:txBody>
          <a:bodyPr wrap="squar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None/>
            </a:pPr>
            <a:r>
              <a:rPr lang="zh-CN" altLang="en-US" sz="1800" dirty="0" smtClean="0">
                <a:latin typeface="仿宋" panose="02010609060101010101" pitchFamily="49" charset="-122"/>
                <a:ea typeface="仿宋" panose="02010609060101010101" pitchFamily="49" charset="-122"/>
              </a:rPr>
              <a:t>（</a:t>
            </a:r>
            <a:r>
              <a:rPr lang="en-US" altLang="zh-CN" sz="1800" dirty="0" smtClean="0">
                <a:latin typeface="仿宋" panose="02010609060101010101" pitchFamily="49" charset="-122"/>
                <a:ea typeface="仿宋" panose="02010609060101010101" pitchFamily="49" charset="-122"/>
              </a:rPr>
              <a:t>1</a:t>
            </a:r>
            <a:r>
              <a:rPr lang="zh-CN" altLang="en-US" sz="1800" dirty="0" smtClean="0">
                <a:latin typeface="仿宋" panose="02010609060101010101" pitchFamily="49" charset="-122"/>
                <a:ea typeface="仿宋" panose="02010609060101010101" pitchFamily="49" charset="-122"/>
              </a:rPr>
              <a:t>）第一</a:t>
            </a:r>
            <a:r>
              <a:rPr lang="zh-CN" altLang="en-US" sz="1800" dirty="0">
                <a:latin typeface="仿宋" panose="02010609060101010101" pitchFamily="49" charset="-122"/>
                <a:ea typeface="仿宋" panose="02010609060101010101" pitchFamily="49" charset="-122"/>
              </a:rPr>
              <a:t>个副本：放置在上传文件的数据节点；如果是集群外提交，则随机挑选一台磁盘不太满、</a:t>
            </a:r>
            <a:r>
              <a:rPr lang="en-US" altLang="zh-CN" sz="1800" dirty="0">
                <a:latin typeface="仿宋" panose="02010609060101010101" pitchFamily="49" charset="-122"/>
                <a:ea typeface="仿宋" panose="02010609060101010101" pitchFamily="49" charset="-122"/>
              </a:rPr>
              <a:t>CPU</a:t>
            </a:r>
            <a:r>
              <a:rPr lang="zh-CN" altLang="en-US" sz="1800" dirty="0">
                <a:latin typeface="仿宋" panose="02010609060101010101" pitchFamily="49" charset="-122"/>
                <a:ea typeface="仿宋" panose="02010609060101010101" pitchFamily="49" charset="-122"/>
              </a:rPr>
              <a:t>不太忙的节点</a:t>
            </a:r>
            <a:endParaRPr lang="en-US" altLang="zh-CN" sz="1800" dirty="0">
              <a:latin typeface="仿宋" panose="02010609060101010101" pitchFamily="49" charset="-122"/>
              <a:ea typeface="仿宋" panose="02010609060101010101" pitchFamily="49" charset="-122"/>
            </a:endParaRPr>
          </a:p>
          <a:p>
            <a:pPr>
              <a:spcBef>
                <a:spcPct val="0"/>
              </a:spcBef>
              <a:buNone/>
            </a:pPr>
            <a:r>
              <a:rPr lang="zh-CN" altLang="en-US" sz="1800" dirty="0" smtClean="0">
                <a:latin typeface="仿宋" panose="02010609060101010101" pitchFamily="49" charset="-122"/>
                <a:ea typeface="仿宋" panose="02010609060101010101" pitchFamily="49" charset="-122"/>
              </a:rPr>
              <a:t>（</a:t>
            </a:r>
            <a:r>
              <a:rPr lang="en-US" altLang="zh-CN" sz="1800" dirty="0" smtClean="0">
                <a:latin typeface="仿宋" panose="02010609060101010101" pitchFamily="49" charset="-122"/>
                <a:ea typeface="仿宋" panose="02010609060101010101" pitchFamily="49" charset="-122"/>
              </a:rPr>
              <a:t>2</a:t>
            </a:r>
            <a:r>
              <a:rPr lang="zh-CN" altLang="en-US" sz="1800" dirty="0" smtClean="0">
                <a:latin typeface="仿宋" panose="02010609060101010101" pitchFamily="49" charset="-122"/>
                <a:ea typeface="仿宋" panose="02010609060101010101" pitchFamily="49" charset="-122"/>
              </a:rPr>
              <a:t>）第二</a:t>
            </a:r>
            <a:r>
              <a:rPr lang="zh-CN" altLang="en-US" sz="1800" dirty="0">
                <a:latin typeface="仿宋" panose="02010609060101010101" pitchFamily="49" charset="-122"/>
                <a:ea typeface="仿宋" panose="02010609060101010101" pitchFamily="49" charset="-122"/>
              </a:rPr>
              <a:t>个副本：放置在与第一个副本不同的机架的节点上</a:t>
            </a:r>
            <a:endParaRPr lang="en-US" altLang="zh-CN" sz="1800" dirty="0">
              <a:latin typeface="仿宋" panose="02010609060101010101" pitchFamily="49" charset="-122"/>
              <a:ea typeface="仿宋" panose="02010609060101010101" pitchFamily="49" charset="-122"/>
            </a:endParaRPr>
          </a:p>
          <a:p>
            <a:pPr>
              <a:spcBef>
                <a:spcPct val="0"/>
              </a:spcBef>
              <a:buNone/>
            </a:pPr>
            <a:r>
              <a:rPr lang="zh-CN" altLang="en-US" sz="1800" dirty="0" smtClean="0">
                <a:latin typeface="仿宋" panose="02010609060101010101" pitchFamily="49" charset="-122"/>
                <a:ea typeface="仿宋" panose="02010609060101010101" pitchFamily="49" charset="-122"/>
              </a:rPr>
              <a:t>（</a:t>
            </a:r>
            <a:r>
              <a:rPr lang="en-US" altLang="zh-CN" sz="1800" dirty="0" smtClean="0">
                <a:latin typeface="仿宋" panose="02010609060101010101" pitchFamily="49" charset="-122"/>
                <a:ea typeface="仿宋" panose="02010609060101010101" pitchFamily="49" charset="-122"/>
              </a:rPr>
              <a:t>3</a:t>
            </a:r>
            <a:r>
              <a:rPr lang="zh-CN" altLang="en-US" sz="1800" dirty="0" smtClean="0">
                <a:latin typeface="仿宋" panose="02010609060101010101" pitchFamily="49" charset="-122"/>
                <a:ea typeface="仿宋" panose="02010609060101010101" pitchFamily="49" charset="-122"/>
              </a:rPr>
              <a:t>）第三</a:t>
            </a:r>
            <a:r>
              <a:rPr lang="zh-CN" altLang="en-US" sz="1800" dirty="0">
                <a:latin typeface="仿宋" panose="02010609060101010101" pitchFamily="49" charset="-122"/>
                <a:ea typeface="仿宋" panose="02010609060101010101" pitchFamily="49" charset="-122"/>
              </a:rPr>
              <a:t>个副本：与第一个副本相同机架的其他节点上</a:t>
            </a:r>
            <a:endParaRPr lang="en-US" altLang="zh-CN" sz="1800" dirty="0">
              <a:latin typeface="仿宋" panose="02010609060101010101" pitchFamily="49" charset="-122"/>
              <a:ea typeface="仿宋" panose="02010609060101010101" pitchFamily="49" charset="-122"/>
            </a:endParaRPr>
          </a:p>
          <a:p>
            <a:pPr>
              <a:spcBef>
                <a:spcPct val="0"/>
              </a:spcBef>
              <a:buNone/>
            </a:pPr>
            <a:r>
              <a:rPr lang="zh-CN" altLang="en-US" sz="1800" dirty="0" smtClean="0">
                <a:latin typeface="仿宋" panose="02010609060101010101" pitchFamily="49" charset="-122"/>
                <a:ea typeface="仿宋" panose="02010609060101010101" pitchFamily="49" charset="-122"/>
              </a:rPr>
              <a:t>（</a:t>
            </a:r>
            <a:r>
              <a:rPr lang="en-US" altLang="zh-CN" sz="1800" dirty="0" smtClean="0">
                <a:latin typeface="仿宋" panose="02010609060101010101" pitchFamily="49" charset="-122"/>
                <a:ea typeface="仿宋" panose="02010609060101010101" pitchFamily="49" charset="-122"/>
              </a:rPr>
              <a:t>4</a:t>
            </a:r>
            <a:r>
              <a:rPr lang="zh-CN" altLang="en-US" sz="1800" dirty="0" smtClean="0">
                <a:latin typeface="仿宋" panose="02010609060101010101" pitchFamily="49" charset="-122"/>
                <a:ea typeface="仿宋" panose="02010609060101010101" pitchFamily="49" charset="-122"/>
              </a:rPr>
              <a:t>）更多</a:t>
            </a:r>
            <a:r>
              <a:rPr lang="zh-CN" altLang="en-US" sz="1800" dirty="0">
                <a:latin typeface="仿宋" panose="02010609060101010101" pitchFamily="49" charset="-122"/>
                <a:ea typeface="仿宋" panose="02010609060101010101" pitchFamily="49" charset="-122"/>
              </a:rPr>
              <a:t>副本：随机节点</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marL="342900" indent="-342900"/>
            <a:r>
              <a:rPr lang="en-US" altLang="zh-CN" b="1" dirty="0" smtClean="0"/>
              <a:t>3.5.2	</a:t>
            </a:r>
            <a:r>
              <a:rPr lang="zh-CN" altLang="en-US" b="1" smtClean="0"/>
              <a:t>数据存取策略</a:t>
            </a:r>
          </a:p>
        </p:txBody>
      </p:sp>
      <p:sp>
        <p:nvSpPr>
          <p:cNvPr id="25603" name="文本框 1"/>
          <p:cNvSpPr txBox="1">
            <a:spLocks noChangeArrowheads="1"/>
          </p:cNvSpPr>
          <p:nvPr/>
        </p:nvSpPr>
        <p:spPr bwMode="auto">
          <a:xfrm>
            <a:off x="381000" y="1603375"/>
            <a:ext cx="8534286" cy="4355038"/>
          </a:xfrm>
          <a:prstGeom prst="rect">
            <a:avLst/>
          </a:prstGeom>
          <a:ln/>
          <a:extLst/>
        </p:spPr>
        <p:style>
          <a:lnRef idx="2">
            <a:schemeClr val="accent2"/>
          </a:lnRef>
          <a:fillRef idx="1">
            <a:schemeClr val="lt1"/>
          </a:fillRef>
          <a:effectRef idx="0">
            <a:schemeClr val="accent2"/>
          </a:effectRef>
          <a:fontRef idx="minor">
            <a:schemeClr val="dk1"/>
          </a:fontRef>
        </p:style>
        <p:txBody>
          <a:bodyPr wrap="squar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50000"/>
              </a:lnSpc>
              <a:spcBef>
                <a:spcPct val="0"/>
              </a:spcBef>
              <a:spcAft>
                <a:spcPts val="1200"/>
              </a:spcAft>
              <a:buFontTx/>
              <a:buNone/>
            </a:pPr>
            <a:r>
              <a:rPr lang="en-US" altLang="zh-CN" sz="2000" b="1" dirty="0">
                <a:latin typeface="仿宋" panose="02010609060101010101" pitchFamily="49" charset="-122"/>
                <a:ea typeface="仿宋" panose="02010609060101010101" pitchFamily="49" charset="-122"/>
              </a:rPr>
              <a:t>2. </a:t>
            </a:r>
            <a:r>
              <a:rPr lang="zh-CN" altLang="en-US" sz="2000" b="1" dirty="0">
                <a:latin typeface="仿宋" panose="02010609060101010101" pitchFamily="49" charset="-122"/>
                <a:ea typeface="仿宋" panose="02010609060101010101" pitchFamily="49" charset="-122"/>
              </a:rPr>
              <a:t>数据读取</a:t>
            </a:r>
            <a:endParaRPr lang="zh-CN" altLang="en-US" sz="2000" dirty="0">
              <a:latin typeface="仿宋" panose="02010609060101010101" pitchFamily="49" charset="-122"/>
              <a:ea typeface="仿宋" panose="02010609060101010101" pitchFamily="49" charset="-122"/>
            </a:endParaRPr>
          </a:p>
          <a:p>
            <a:pPr eaLnBrk="1" hangingPunct="1">
              <a:lnSpc>
                <a:spcPct val="150000"/>
              </a:lnSpc>
              <a:spcBef>
                <a:spcPct val="0"/>
              </a:spcBef>
              <a:buNone/>
            </a:pPr>
            <a:r>
              <a:rPr lang="zh-CN" altLang="en-US" sz="2000" dirty="0" smtClean="0">
                <a:latin typeface="仿宋" panose="02010609060101010101" pitchFamily="49" charset="-122"/>
                <a:ea typeface="仿宋" panose="02010609060101010101" pitchFamily="49" charset="-122"/>
              </a:rPr>
              <a:t>（</a:t>
            </a:r>
            <a:r>
              <a:rPr lang="en-US" altLang="zh-CN" sz="2000" dirty="0" smtClean="0">
                <a:latin typeface="仿宋" panose="02010609060101010101" pitchFamily="49" charset="-122"/>
                <a:ea typeface="仿宋" panose="02010609060101010101" pitchFamily="49" charset="-122"/>
              </a:rPr>
              <a:t>1</a:t>
            </a:r>
            <a:r>
              <a:rPr lang="zh-CN" altLang="en-US" sz="2000" dirty="0" smtClean="0">
                <a:latin typeface="仿宋" panose="02010609060101010101" pitchFamily="49" charset="-122"/>
                <a:ea typeface="仿宋" panose="02010609060101010101" pitchFamily="49" charset="-122"/>
              </a:rPr>
              <a:t>）</a:t>
            </a:r>
            <a:r>
              <a:rPr lang="en-US" altLang="zh-CN" sz="2000" dirty="0" smtClean="0">
                <a:latin typeface="仿宋" panose="02010609060101010101" pitchFamily="49" charset="-122"/>
                <a:ea typeface="仿宋" panose="02010609060101010101" pitchFamily="49" charset="-122"/>
              </a:rPr>
              <a:t>HDFS</a:t>
            </a:r>
            <a:r>
              <a:rPr lang="zh-CN" altLang="en-US" sz="2000" dirty="0">
                <a:latin typeface="仿宋" panose="02010609060101010101" pitchFamily="49" charset="-122"/>
                <a:ea typeface="仿宋" panose="02010609060101010101" pitchFamily="49" charset="-122"/>
              </a:rPr>
              <a:t>提供了一个</a:t>
            </a:r>
            <a:r>
              <a:rPr lang="en-US" altLang="zh-CN" sz="2000" dirty="0">
                <a:latin typeface="仿宋" panose="02010609060101010101" pitchFamily="49" charset="-122"/>
                <a:ea typeface="仿宋" panose="02010609060101010101" pitchFamily="49" charset="-122"/>
              </a:rPr>
              <a:t>API</a:t>
            </a:r>
            <a:r>
              <a:rPr lang="zh-CN" altLang="en-US" sz="2000" dirty="0">
                <a:latin typeface="仿宋" panose="02010609060101010101" pitchFamily="49" charset="-122"/>
                <a:ea typeface="仿宋" panose="02010609060101010101" pitchFamily="49" charset="-122"/>
              </a:rPr>
              <a:t>可以确定一个数据节点所属的机架</a:t>
            </a:r>
            <a:r>
              <a:rPr lang="en-US" altLang="zh-CN" sz="2000" dirty="0">
                <a:latin typeface="仿宋" panose="02010609060101010101" pitchFamily="49" charset="-122"/>
                <a:ea typeface="仿宋" panose="02010609060101010101" pitchFamily="49" charset="-122"/>
              </a:rPr>
              <a:t>ID</a:t>
            </a:r>
            <a:r>
              <a:rPr lang="zh-CN" altLang="en-US" sz="2000" dirty="0">
                <a:latin typeface="仿宋" panose="02010609060101010101" pitchFamily="49" charset="-122"/>
                <a:ea typeface="仿宋" panose="02010609060101010101" pitchFamily="49" charset="-122"/>
              </a:rPr>
              <a:t>，客户端也可以调用</a:t>
            </a:r>
            <a:r>
              <a:rPr lang="en-US" altLang="zh-CN" sz="2000" dirty="0">
                <a:latin typeface="仿宋" panose="02010609060101010101" pitchFamily="49" charset="-122"/>
                <a:ea typeface="仿宋" panose="02010609060101010101" pitchFamily="49" charset="-122"/>
              </a:rPr>
              <a:t>API</a:t>
            </a:r>
            <a:r>
              <a:rPr lang="zh-CN" altLang="en-US" sz="2000" dirty="0">
                <a:latin typeface="仿宋" panose="02010609060101010101" pitchFamily="49" charset="-122"/>
                <a:ea typeface="仿宋" panose="02010609060101010101" pitchFamily="49" charset="-122"/>
              </a:rPr>
              <a:t>获取自己所属的机架</a:t>
            </a:r>
            <a:r>
              <a:rPr lang="en-US" altLang="zh-CN" sz="2000" dirty="0">
                <a:latin typeface="仿宋" panose="02010609060101010101" pitchFamily="49" charset="-122"/>
                <a:ea typeface="仿宋" panose="02010609060101010101" pitchFamily="49" charset="-122"/>
              </a:rPr>
              <a:t>ID</a:t>
            </a:r>
          </a:p>
          <a:p>
            <a:pPr eaLnBrk="1" hangingPunct="1">
              <a:lnSpc>
                <a:spcPct val="150000"/>
              </a:lnSpc>
              <a:spcBef>
                <a:spcPct val="0"/>
              </a:spcBef>
              <a:buNone/>
            </a:pPr>
            <a:r>
              <a:rPr lang="zh-CN" altLang="en-US" sz="2000" dirty="0" smtClean="0">
                <a:latin typeface="仿宋" panose="02010609060101010101" pitchFamily="49" charset="-122"/>
                <a:ea typeface="仿宋" panose="02010609060101010101" pitchFamily="49" charset="-122"/>
              </a:rPr>
              <a:t>（</a:t>
            </a:r>
            <a:r>
              <a:rPr lang="en-US" altLang="zh-CN" sz="2000" dirty="0" smtClean="0">
                <a:latin typeface="仿宋" panose="02010609060101010101" pitchFamily="49" charset="-122"/>
                <a:ea typeface="仿宋" panose="02010609060101010101" pitchFamily="49" charset="-122"/>
              </a:rPr>
              <a:t>2</a:t>
            </a:r>
            <a:r>
              <a:rPr lang="zh-CN" altLang="en-US" sz="2000" dirty="0" smtClean="0">
                <a:latin typeface="仿宋" panose="02010609060101010101" pitchFamily="49" charset="-122"/>
                <a:ea typeface="仿宋" panose="02010609060101010101" pitchFamily="49" charset="-122"/>
              </a:rPr>
              <a:t>）当</a:t>
            </a:r>
            <a:r>
              <a:rPr lang="zh-CN" altLang="en-US" sz="2000" dirty="0">
                <a:latin typeface="仿宋" panose="02010609060101010101" pitchFamily="49" charset="-122"/>
                <a:ea typeface="仿宋" panose="02010609060101010101" pitchFamily="49" charset="-122"/>
              </a:rPr>
              <a:t>客户端读取数据时，从名称节点获得数据块不同副本的存放位置列表，列表中包含了副本所在的数据节点，可以调用</a:t>
            </a:r>
            <a:r>
              <a:rPr lang="en-US" altLang="zh-CN" sz="2000" dirty="0">
                <a:latin typeface="仿宋" panose="02010609060101010101" pitchFamily="49" charset="-122"/>
                <a:ea typeface="仿宋" panose="02010609060101010101" pitchFamily="49" charset="-122"/>
              </a:rPr>
              <a:t>API</a:t>
            </a:r>
            <a:r>
              <a:rPr lang="zh-CN" altLang="en-US" sz="2000" dirty="0">
                <a:latin typeface="仿宋" panose="02010609060101010101" pitchFamily="49" charset="-122"/>
                <a:ea typeface="仿宋" panose="02010609060101010101" pitchFamily="49" charset="-122"/>
              </a:rPr>
              <a:t>来确定客户端和这些数据节点所属的机架</a:t>
            </a:r>
            <a:r>
              <a:rPr lang="en-US" altLang="zh-CN" sz="2000" dirty="0">
                <a:latin typeface="仿宋" panose="02010609060101010101" pitchFamily="49" charset="-122"/>
                <a:ea typeface="仿宋" panose="02010609060101010101" pitchFamily="49" charset="-122"/>
              </a:rPr>
              <a:t>ID</a:t>
            </a:r>
            <a:r>
              <a:rPr lang="zh-CN" altLang="en-US" sz="2000" dirty="0">
                <a:latin typeface="仿宋" panose="02010609060101010101" pitchFamily="49" charset="-122"/>
                <a:ea typeface="仿宋" panose="02010609060101010101" pitchFamily="49" charset="-122"/>
              </a:rPr>
              <a:t>，当发现某个数据块副本对应的机架</a:t>
            </a:r>
            <a:r>
              <a:rPr lang="en-US" altLang="zh-CN" sz="2000" dirty="0">
                <a:latin typeface="仿宋" panose="02010609060101010101" pitchFamily="49" charset="-122"/>
                <a:ea typeface="仿宋" panose="02010609060101010101" pitchFamily="49" charset="-122"/>
              </a:rPr>
              <a:t>ID</a:t>
            </a:r>
            <a:r>
              <a:rPr lang="zh-CN" altLang="en-US" sz="2000" dirty="0">
                <a:latin typeface="仿宋" panose="02010609060101010101" pitchFamily="49" charset="-122"/>
                <a:ea typeface="仿宋" panose="02010609060101010101" pitchFamily="49" charset="-122"/>
              </a:rPr>
              <a:t>和客户端对应的机架</a:t>
            </a:r>
            <a:r>
              <a:rPr lang="en-US" altLang="zh-CN" sz="2000" dirty="0">
                <a:latin typeface="仿宋" panose="02010609060101010101" pitchFamily="49" charset="-122"/>
                <a:ea typeface="仿宋" panose="02010609060101010101" pitchFamily="49" charset="-122"/>
              </a:rPr>
              <a:t>ID</a:t>
            </a:r>
            <a:r>
              <a:rPr lang="zh-CN" altLang="en-US" sz="2000" dirty="0">
                <a:latin typeface="仿宋" panose="02010609060101010101" pitchFamily="49" charset="-122"/>
                <a:ea typeface="仿宋" panose="02010609060101010101" pitchFamily="49" charset="-122"/>
              </a:rPr>
              <a:t>相同时，就优先选择该副本读取数据，如果没有发现，就随机选择一个副本读取数据</a:t>
            </a:r>
          </a:p>
          <a:p>
            <a:pPr eaLnBrk="1" hangingPunct="1">
              <a:lnSpc>
                <a:spcPct val="150000"/>
              </a:lnSpc>
              <a:spcBef>
                <a:spcPct val="0"/>
              </a:spcBef>
              <a:buFontTx/>
              <a:buNone/>
            </a:pPr>
            <a:endParaRPr lang="zh-CN" altLang="en-US" sz="1800" dirty="0">
              <a:latin typeface="仿宋" panose="02010609060101010101" pitchFamily="49" charset="-122"/>
              <a:ea typeface="仿宋" panose="02010609060101010101" pitchFamily="49"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marL="342900" indent="-342900"/>
            <a:r>
              <a:rPr lang="en-US" altLang="zh-CN" b="1" dirty="0" smtClean="0"/>
              <a:t>3.5.3	</a:t>
            </a:r>
            <a:r>
              <a:rPr lang="zh-CN" altLang="en-US" b="1" smtClean="0"/>
              <a:t>数据错误与恢复</a:t>
            </a:r>
          </a:p>
        </p:txBody>
      </p:sp>
      <p:sp>
        <p:nvSpPr>
          <p:cNvPr id="26627" name="文本框 1"/>
          <p:cNvSpPr txBox="1">
            <a:spLocks noChangeArrowheads="1"/>
          </p:cNvSpPr>
          <p:nvPr/>
        </p:nvSpPr>
        <p:spPr bwMode="auto">
          <a:xfrm>
            <a:off x="79597" y="1219200"/>
            <a:ext cx="891188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dirty="0">
                <a:latin typeface="仿宋" panose="02010609060101010101" pitchFamily="49" charset="-122"/>
                <a:ea typeface="仿宋" panose="02010609060101010101" pitchFamily="49" charset="-122"/>
              </a:rPr>
              <a:t>        HDFS</a:t>
            </a:r>
            <a:r>
              <a:rPr lang="zh-CN" altLang="en-US" sz="2400" dirty="0">
                <a:latin typeface="仿宋" panose="02010609060101010101" pitchFamily="49" charset="-122"/>
                <a:ea typeface="仿宋" panose="02010609060101010101" pitchFamily="49" charset="-122"/>
              </a:rPr>
              <a:t>具有较高的容错性，可以兼容廉价的硬件，它把硬件出错看作一种常态，而不是异常，并设计了相应的机制检测数据错误和进行自动恢复，主要包括以下几种情形：名称节点出错、数据节点出错和数据出错。</a:t>
            </a:r>
          </a:p>
          <a:p>
            <a:pPr eaLnBrk="1" hangingPunct="1">
              <a:spcBef>
                <a:spcPct val="0"/>
              </a:spcBef>
              <a:buFontTx/>
              <a:buNone/>
            </a:pPr>
            <a:endParaRPr lang="zh-CN" altLang="en-US" sz="2400" dirty="0">
              <a:latin typeface="仿宋" panose="02010609060101010101" pitchFamily="49" charset="-122"/>
              <a:ea typeface="仿宋" panose="02010609060101010101" pitchFamily="49" charset="-122"/>
            </a:endParaRPr>
          </a:p>
        </p:txBody>
      </p:sp>
      <p:sp>
        <p:nvSpPr>
          <p:cNvPr id="26628" name="文本框 2"/>
          <p:cNvSpPr txBox="1">
            <a:spLocks noChangeArrowheads="1"/>
          </p:cNvSpPr>
          <p:nvPr/>
        </p:nvSpPr>
        <p:spPr bwMode="auto">
          <a:xfrm>
            <a:off x="79597" y="2811394"/>
            <a:ext cx="8925129" cy="3970318"/>
          </a:xfrm>
          <a:prstGeom prst="rect">
            <a:avLst/>
          </a:prstGeom>
          <a:ln/>
          <a:extLst/>
        </p:spPr>
        <p:style>
          <a:lnRef idx="2">
            <a:schemeClr val="accent2"/>
          </a:lnRef>
          <a:fillRef idx="1">
            <a:schemeClr val="lt1"/>
          </a:fillRef>
          <a:effectRef idx="0">
            <a:schemeClr val="accent2"/>
          </a:effectRef>
          <a:fontRef idx="minor">
            <a:schemeClr val="dk1"/>
          </a:fontRef>
        </p:style>
        <p:txBody>
          <a:bodyPr wrap="squar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50000"/>
              </a:lnSpc>
              <a:spcBef>
                <a:spcPct val="0"/>
              </a:spcBef>
              <a:spcAft>
                <a:spcPts val="0"/>
              </a:spcAft>
              <a:buFontTx/>
              <a:buNone/>
            </a:pPr>
            <a:r>
              <a:rPr lang="en-US" altLang="zh-CN" sz="2400" b="1" dirty="0">
                <a:latin typeface="仿宋" panose="02010609060101010101" pitchFamily="49" charset="-122"/>
                <a:ea typeface="仿宋" panose="02010609060101010101" pitchFamily="49" charset="-122"/>
              </a:rPr>
              <a:t>1. </a:t>
            </a:r>
            <a:r>
              <a:rPr lang="zh-CN" altLang="en-US" sz="2400" b="1" dirty="0">
                <a:latin typeface="仿宋" panose="02010609060101010101" pitchFamily="49" charset="-122"/>
                <a:ea typeface="仿宋" panose="02010609060101010101" pitchFamily="49" charset="-122"/>
              </a:rPr>
              <a:t>名称节点出错</a:t>
            </a:r>
            <a:endParaRPr lang="zh-CN" altLang="en-US" sz="2400" dirty="0">
              <a:latin typeface="仿宋" panose="02010609060101010101" pitchFamily="49" charset="-122"/>
              <a:ea typeface="仿宋" panose="02010609060101010101" pitchFamily="49" charset="-122"/>
            </a:endParaRPr>
          </a:p>
          <a:p>
            <a:pPr eaLnBrk="1" hangingPunct="1">
              <a:lnSpc>
                <a:spcPct val="150000"/>
              </a:lnSpc>
              <a:spcBef>
                <a:spcPct val="0"/>
              </a:spcBef>
              <a:buFontTx/>
              <a:buNone/>
            </a:pPr>
            <a:r>
              <a:rPr lang="zh-CN" altLang="en-US" sz="2400" dirty="0">
                <a:latin typeface="仿宋" panose="02010609060101010101" pitchFamily="49" charset="-122"/>
                <a:ea typeface="仿宋" panose="02010609060101010101" pitchFamily="49" charset="-122"/>
              </a:rPr>
              <a:t>        名称节点保存了所有的元数据信息，其中，最核心的两大数据结构是</a:t>
            </a:r>
            <a:r>
              <a:rPr lang="en-US" altLang="zh-CN" sz="2400" dirty="0">
                <a:latin typeface="仿宋" panose="02010609060101010101" pitchFamily="49" charset="-122"/>
                <a:ea typeface="仿宋" panose="02010609060101010101" pitchFamily="49" charset="-122"/>
              </a:rPr>
              <a:t>FsImage</a:t>
            </a:r>
            <a:r>
              <a:rPr lang="zh-CN" altLang="en-US" sz="2400" dirty="0">
                <a:latin typeface="仿宋" panose="02010609060101010101" pitchFamily="49" charset="-122"/>
                <a:ea typeface="仿宋" panose="02010609060101010101" pitchFamily="49" charset="-122"/>
              </a:rPr>
              <a:t>和</a:t>
            </a:r>
            <a:r>
              <a:rPr lang="en-US" altLang="zh-CN" sz="2400" dirty="0">
                <a:latin typeface="仿宋" panose="02010609060101010101" pitchFamily="49" charset="-122"/>
                <a:ea typeface="仿宋" panose="02010609060101010101" pitchFamily="49" charset="-122"/>
              </a:rPr>
              <a:t>Editlog</a:t>
            </a:r>
            <a:r>
              <a:rPr lang="zh-CN" altLang="en-US" sz="2400" dirty="0">
                <a:latin typeface="仿宋" panose="02010609060101010101" pitchFamily="49" charset="-122"/>
                <a:ea typeface="仿宋" panose="02010609060101010101" pitchFamily="49" charset="-122"/>
              </a:rPr>
              <a:t>，如果这两个文件发生损坏，那么整个</a:t>
            </a:r>
            <a:r>
              <a:rPr lang="en-US" altLang="zh-CN" sz="2400" dirty="0">
                <a:latin typeface="仿宋" panose="02010609060101010101" pitchFamily="49" charset="-122"/>
                <a:ea typeface="仿宋" panose="02010609060101010101" pitchFamily="49" charset="-122"/>
              </a:rPr>
              <a:t>HDFS</a:t>
            </a:r>
            <a:r>
              <a:rPr lang="zh-CN" altLang="en-US" sz="2400" dirty="0">
                <a:latin typeface="仿宋" panose="02010609060101010101" pitchFamily="49" charset="-122"/>
                <a:ea typeface="仿宋" panose="02010609060101010101" pitchFamily="49" charset="-122"/>
              </a:rPr>
              <a:t>实例将失效。因此，</a:t>
            </a:r>
            <a:r>
              <a:rPr lang="en-US" altLang="zh-CN" sz="2400" dirty="0">
                <a:latin typeface="仿宋" panose="02010609060101010101" pitchFamily="49" charset="-122"/>
                <a:ea typeface="仿宋" panose="02010609060101010101" pitchFamily="49" charset="-122"/>
              </a:rPr>
              <a:t>HDFS</a:t>
            </a:r>
            <a:r>
              <a:rPr lang="zh-CN" altLang="en-US" sz="2400" dirty="0">
                <a:latin typeface="仿宋" panose="02010609060101010101" pitchFamily="49" charset="-122"/>
                <a:ea typeface="仿宋" panose="02010609060101010101" pitchFamily="49" charset="-122"/>
              </a:rPr>
              <a:t>设置了备份机制，把这些核心文件同步复制到备份服务器</a:t>
            </a:r>
            <a:r>
              <a:rPr lang="en-US" altLang="zh-CN" sz="2400" dirty="0">
                <a:latin typeface="仿宋" panose="02010609060101010101" pitchFamily="49" charset="-122"/>
                <a:ea typeface="仿宋" panose="02010609060101010101" pitchFamily="49" charset="-122"/>
              </a:rPr>
              <a:t>SecondaryNameNode</a:t>
            </a:r>
            <a:r>
              <a:rPr lang="zh-CN" altLang="en-US" sz="2400" dirty="0">
                <a:latin typeface="仿宋" panose="02010609060101010101" pitchFamily="49" charset="-122"/>
                <a:ea typeface="仿宋" panose="02010609060101010101" pitchFamily="49" charset="-122"/>
              </a:rPr>
              <a:t>上。当名称节点出错时，就可以根据备份服务器</a:t>
            </a:r>
            <a:r>
              <a:rPr lang="en-US" altLang="zh-CN" sz="2400" dirty="0">
                <a:latin typeface="仿宋" panose="02010609060101010101" pitchFamily="49" charset="-122"/>
                <a:ea typeface="仿宋" panose="02010609060101010101" pitchFamily="49" charset="-122"/>
              </a:rPr>
              <a:t>SecondaryNameNode</a:t>
            </a:r>
            <a:r>
              <a:rPr lang="zh-CN" altLang="en-US" sz="2400" dirty="0">
                <a:latin typeface="仿宋" panose="02010609060101010101" pitchFamily="49" charset="-122"/>
                <a:ea typeface="仿宋" panose="02010609060101010101" pitchFamily="49" charset="-122"/>
              </a:rPr>
              <a:t>中的</a:t>
            </a:r>
            <a:r>
              <a:rPr lang="en-US" altLang="zh-CN" sz="2400" dirty="0">
                <a:latin typeface="仿宋" panose="02010609060101010101" pitchFamily="49" charset="-122"/>
                <a:ea typeface="仿宋" panose="02010609060101010101" pitchFamily="49" charset="-122"/>
              </a:rPr>
              <a:t>FsImage</a:t>
            </a:r>
            <a:r>
              <a:rPr lang="zh-CN" altLang="en-US" sz="2400" dirty="0">
                <a:latin typeface="仿宋" panose="02010609060101010101" pitchFamily="49" charset="-122"/>
                <a:ea typeface="仿宋" panose="02010609060101010101" pitchFamily="49" charset="-122"/>
              </a:rPr>
              <a:t>和</a:t>
            </a:r>
            <a:r>
              <a:rPr lang="en-US" altLang="zh-CN" sz="2400" dirty="0">
                <a:latin typeface="仿宋" panose="02010609060101010101" pitchFamily="49" charset="-122"/>
                <a:ea typeface="仿宋" panose="02010609060101010101" pitchFamily="49" charset="-122"/>
              </a:rPr>
              <a:t>Editlog</a:t>
            </a:r>
            <a:r>
              <a:rPr lang="zh-CN" altLang="en-US" sz="2400" dirty="0">
                <a:latin typeface="仿宋" panose="02010609060101010101" pitchFamily="49" charset="-122"/>
                <a:ea typeface="仿宋" panose="02010609060101010101" pitchFamily="49" charset="-122"/>
              </a:rPr>
              <a:t>数据进行恢复</a:t>
            </a:r>
            <a:r>
              <a:rPr lang="zh-CN" altLang="en-US" sz="2400" dirty="0" smtClean="0">
                <a:latin typeface="仿宋" panose="02010609060101010101" pitchFamily="49" charset="-122"/>
                <a:ea typeface="仿宋" panose="02010609060101010101" pitchFamily="49" charset="-122"/>
              </a:rPr>
              <a:t>。</a:t>
            </a:r>
            <a:endParaRPr lang="zh-CN" altLang="en-US" sz="2400" dirty="0">
              <a:latin typeface="仿宋" panose="02010609060101010101" pitchFamily="49" charset="-122"/>
              <a:ea typeface="仿宋" panose="02010609060101010101" pitchFamily="49"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noChangeArrowheads="1"/>
          </p:cNvSpPr>
          <p:nvPr>
            <p:ph type="title"/>
          </p:nvPr>
        </p:nvSpPr>
        <p:spPr/>
        <p:txBody>
          <a:bodyPr/>
          <a:lstStyle/>
          <a:p>
            <a:pPr marL="342900" indent="-342900"/>
            <a:r>
              <a:rPr lang="en-US" altLang="zh-CN" b="1" dirty="0" smtClean="0"/>
              <a:t>3.5.3	</a:t>
            </a:r>
            <a:r>
              <a:rPr lang="zh-CN" altLang="en-US" b="1" smtClean="0"/>
              <a:t>数据错误与恢复</a:t>
            </a:r>
          </a:p>
        </p:txBody>
      </p:sp>
      <p:sp>
        <p:nvSpPr>
          <p:cNvPr id="27651" name="文本框 3"/>
          <p:cNvSpPr txBox="1">
            <a:spLocks noChangeArrowheads="1"/>
          </p:cNvSpPr>
          <p:nvPr/>
        </p:nvSpPr>
        <p:spPr bwMode="auto">
          <a:xfrm>
            <a:off x="228714" y="1295456"/>
            <a:ext cx="8686572" cy="5510996"/>
          </a:xfrm>
          <a:prstGeom prst="rect">
            <a:avLst/>
          </a:prstGeom>
          <a:ln/>
          <a:extLst/>
        </p:spPr>
        <p:style>
          <a:lnRef idx="2">
            <a:schemeClr val="accent2"/>
          </a:lnRef>
          <a:fillRef idx="1">
            <a:schemeClr val="lt1"/>
          </a:fillRef>
          <a:effectRef idx="0">
            <a:schemeClr val="accent2"/>
          </a:effectRef>
          <a:fontRef idx="minor">
            <a:schemeClr val="dk1"/>
          </a:fontRef>
        </p:style>
        <p:txBody>
          <a:bodyPr wrap="squar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50000"/>
              </a:lnSpc>
              <a:spcBef>
                <a:spcPct val="0"/>
              </a:spcBef>
              <a:spcAft>
                <a:spcPts val="2400"/>
              </a:spcAft>
              <a:buFontTx/>
              <a:buNone/>
            </a:pPr>
            <a:r>
              <a:rPr lang="en-US" altLang="zh-CN" sz="2400" b="1" dirty="0">
                <a:latin typeface="仿宋" panose="02010609060101010101" pitchFamily="49" charset="-122"/>
                <a:ea typeface="仿宋" panose="02010609060101010101" pitchFamily="49" charset="-122"/>
              </a:rPr>
              <a:t>2. </a:t>
            </a:r>
            <a:r>
              <a:rPr lang="zh-CN" altLang="en-US" sz="2400" b="1" dirty="0">
                <a:latin typeface="仿宋" panose="02010609060101010101" pitchFamily="49" charset="-122"/>
                <a:ea typeface="仿宋" panose="02010609060101010101" pitchFamily="49" charset="-122"/>
              </a:rPr>
              <a:t>数据节点出错</a:t>
            </a:r>
            <a:endParaRPr lang="zh-CN" altLang="en-US" sz="2400" dirty="0">
              <a:latin typeface="仿宋" panose="02010609060101010101" pitchFamily="49" charset="-122"/>
              <a:ea typeface="仿宋" panose="02010609060101010101" pitchFamily="49" charset="-122"/>
            </a:endParaRPr>
          </a:p>
          <a:p>
            <a:pPr eaLnBrk="1" hangingPunct="1">
              <a:lnSpc>
                <a:spcPct val="150000"/>
              </a:lnSpc>
              <a:spcBef>
                <a:spcPct val="0"/>
              </a:spcBef>
              <a:buNone/>
            </a:pPr>
            <a:r>
              <a:rPr lang="zh-CN" altLang="en-US" sz="2000" dirty="0" smtClean="0">
                <a:latin typeface="仿宋" panose="02010609060101010101" pitchFamily="49" charset="-122"/>
                <a:ea typeface="仿宋" panose="02010609060101010101" pitchFamily="49" charset="-122"/>
              </a:rPr>
              <a:t>（</a:t>
            </a:r>
            <a:r>
              <a:rPr lang="en-US" altLang="zh-CN" sz="2000" dirty="0" smtClean="0">
                <a:latin typeface="仿宋" panose="02010609060101010101" pitchFamily="49" charset="-122"/>
                <a:ea typeface="仿宋" panose="02010609060101010101" pitchFamily="49" charset="-122"/>
              </a:rPr>
              <a:t>1</a:t>
            </a:r>
            <a:r>
              <a:rPr lang="zh-CN" altLang="en-US" sz="2000" dirty="0" smtClean="0">
                <a:latin typeface="仿宋" panose="02010609060101010101" pitchFamily="49" charset="-122"/>
                <a:ea typeface="仿宋" panose="02010609060101010101" pitchFamily="49" charset="-122"/>
              </a:rPr>
              <a:t>）每个</a:t>
            </a:r>
            <a:r>
              <a:rPr lang="zh-CN" altLang="en-US" sz="2000" dirty="0">
                <a:latin typeface="仿宋" panose="02010609060101010101" pitchFamily="49" charset="-122"/>
                <a:ea typeface="仿宋" panose="02010609060101010101" pitchFamily="49" charset="-122"/>
              </a:rPr>
              <a:t>数据节点会定期向名称节点发送“心跳”信息，向名称节点报告自己的状态</a:t>
            </a:r>
            <a:endParaRPr lang="en-US" altLang="zh-CN" sz="2000" dirty="0">
              <a:latin typeface="仿宋" panose="02010609060101010101" pitchFamily="49" charset="-122"/>
              <a:ea typeface="仿宋" panose="02010609060101010101" pitchFamily="49" charset="-122"/>
            </a:endParaRPr>
          </a:p>
          <a:p>
            <a:pPr eaLnBrk="1" hangingPunct="1">
              <a:lnSpc>
                <a:spcPct val="150000"/>
              </a:lnSpc>
              <a:spcBef>
                <a:spcPct val="0"/>
              </a:spcBef>
              <a:buNone/>
            </a:pPr>
            <a:r>
              <a:rPr lang="zh-CN" altLang="en-US" sz="2000" dirty="0" smtClean="0">
                <a:latin typeface="仿宋" panose="02010609060101010101" pitchFamily="49" charset="-122"/>
                <a:ea typeface="仿宋" panose="02010609060101010101" pitchFamily="49" charset="-122"/>
              </a:rPr>
              <a:t>（</a:t>
            </a:r>
            <a:r>
              <a:rPr lang="en-US" altLang="zh-CN" sz="2000" dirty="0" smtClean="0">
                <a:latin typeface="仿宋" panose="02010609060101010101" pitchFamily="49" charset="-122"/>
                <a:ea typeface="仿宋" panose="02010609060101010101" pitchFamily="49" charset="-122"/>
              </a:rPr>
              <a:t>2</a:t>
            </a:r>
            <a:r>
              <a:rPr lang="zh-CN" altLang="en-US" sz="2000" dirty="0" smtClean="0">
                <a:latin typeface="仿宋" panose="02010609060101010101" pitchFamily="49" charset="-122"/>
                <a:ea typeface="仿宋" panose="02010609060101010101" pitchFamily="49" charset="-122"/>
              </a:rPr>
              <a:t>）当</a:t>
            </a:r>
            <a:r>
              <a:rPr lang="zh-CN" altLang="en-US" sz="2000" dirty="0">
                <a:latin typeface="仿宋" panose="02010609060101010101" pitchFamily="49" charset="-122"/>
                <a:ea typeface="仿宋" panose="02010609060101010101" pitchFamily="49" charset="-122"/>
              </a:rPr>
              <a:t>数据节点发生故障，或者网络发生断网时，名称节点就无法收到来自一些数据节点的心跳信息，这时，这些数据节点就会被标记为“宕机”，节点上面的所有数据都会被标记为“不可读”，名称节点不会再给它们发送任何</a:t>
            </a:r>
            <a:r>
              <a:rPr lang="en-US" altLang="zh-CN" sz="2000" dirty="0">
                <a:latin typeface="仿宋" panose="02010609060101010101" pitchFamily="49" charset="-122"/>
                <a:ea typeface="仿宋" panose="02010609060101010101" pitchFamily="49" charset="-122"/>
              </a:rPr>
              <a:t>I/O</a:t>
            </a:r>
            <a:r>
              <a:rPr lang="zh-CN" altLang="en-US" sz="2000" dirty="0" smtClean="0">
                <a:latin typeface="仿宋" panose="02010609060101010101" pitchFamily="49" charset="-122"/>
                <a:ea typeface="仿宋" panose="02010609060101010101" pitchFamily="49" charset="-122"/>
              </a:rPr>
              <a:t>请求。</a:t>
            </a:r>
            <a:endParaRPr lang="en-US" altLang="zh-CN" sz="2000" dirty="0">
              <a:latin typeface="仿宋" panose="02010609060101010101" pitchFamily="49" charset="-122"/>
              <a:ea typeface="仿宋" panose="02010609060101010101" pitchFamily="49" charset="-122"/>
            </a:endParaRPr>
          </a:p>
          <a:p>
            <a:pPr eaLnBrk="1" hangingPunct="1">
              <a:lnSpc>
                <a:spcPct val="150000"/>
              </a:lnSpc>
              <a:spcBef>
                <a:spcPct val="0"/>
              </a:spcBef>
              <a:buNone/>
            </a:pPr>
            <a:r>
              <a:rPr lang="zh-CN" altLang="en-US" sz="2000" dirty="0" smtClean="0">
                <a:latin typeface="仿宋" panose="02010609060101010101" pitchFamily="49" charset="-122"/>
                <a:ea typeface="仿宋" panose="02010609060101010101" pitchFamily="49" charset="-122"/>
              </a:rPr>
              <a:t>（</a:t>
            </a:r>
            <a:r>
              <a:rPr lang="en-US" altLang="zh-CN" sz="2000" dirty="0" smtClean="0">
                <a:latin typeface="仿宋" panose="02010609060101010101" pitchFamily="49" charset="-122"/>
                <a:ea typeface="仿宋" panose="02010609060101010101" pitchFamily="49" charset="-122"/>
              </a:rPr>
              <a:t>3</a:t>
            </a:r>
            <a:r>
              <a:rPr lang="zh-CN" altLang="en-US" sz="2000" dirty="0" smtClean="0">
                <a:latin typeface="仿宋" panose="02010609060101010101" pitchFamily="49" charset="-122"/>
                <a:ea typeface="仿宋" panose="02010609060101010101" pitchFamily="49" charset="-122"/>
              </a:rPr>
              <a:t>）这时</a:t>
            </a:r>
            <a:r>
              <a:rPr lang="zh-CN" altLang="en-US" sz="2000" dirty="0">
                <a:latin typeface="仿宋" panose="02010609060101010101" pitchFamily="49" charset="-122"/>
                <a:ea typeface="仿宋" panose="02010609060101010101" pitchFamily="49" charset="-122"/>
              </a:rPr>
              <a:t>，有可能出现一种情形，即由于一些数据节点的不可用，会导致一些数据块的副本数量小于冗余</a:t>
            </a:r>
            <a:r>
              <a:rPr lang="zh-CN" altLang="en-US" sz="2000" dirty="0" smtClean="0">
                <a:latin typeface="仿宋" panose="02010609060101010101" pitchFamily="49" charset="-122"/>
                <a:ea typeface="仿宋" panose="02010609060101010101" pitchFamily="49" charset="-122"/>
              </a:rPr>
              <a:t>因子</a:t>
            </a:r>
            <a:r>
              <a:rPr lang="zh-CN" altLang="en-US" sz="2000" dirty="0">
                <a:latin typeface="仿宋" panose="02010609060101010101" pitchFamily="49" charset="-122"/>
                <a:ea typeface="仿宋" panose="02010609060101010101" pitchFamily="49" charset="-122"/>
              </a:rPr>
              <a:t>。</a:t>
            </a:r>
            <a:r>
              <a:rPr lang="zh-CN" altLang="en-US" sz="2000" dirty="0" smtClean="0">
                <a:latin typeface="仿宋" panose="02010609060101010101" pitchFamily="49" charset="-122"/>
                <a:ea typeface="仿宋" panose="02010609060101010101" pitchFamily="49" charset="-122"/>
              </a:rPr>
              <a:t>名称</a:t>
            </a:r>
            <a:r>
              <a:rPr lang="zh-CN" altLang="en-US" sz="2000" dirty="0">
                <a:latin typeface="仿宋" panose="02010609060101010101" pitchFamily="49" charset="-122"/>
                <a:ea typeface="仿宋" panose="02010609060101010101" pitchFamily="49" charset="-122"/>
              </a:rPr>
              <a:t>节点会定期检查这种情况，一旦发现某个数据块的副本数量小于冗余因子，就会启动数据冗余复制，为它生成新的</a:t>
            </a:r>
            <a:r>
              <a:rPr lang="zh-CN" altLang="en-US" sz="2000" dirty="0" smtClean="0">
                <a:latin typeface="仿宋" panose="02010609060101010101" pitchFamily="49" charset="-122"/>
                <a:ea typeface="仿宋" panose="02010609060101010101" pitchFamily="49" charset="-122"/>
              </a:rPr>
              <a:t>副本。</a:t>
            </a:r>
            <a:endParaRPr lang="en-US" altLang="zh-CN" sz="2000" dirty="0">
              <a:latin typeface="仿宋" panose="02010609060101010101" pitchFamily="49" charset="-122"/>
              <a:ea typeface="仿宋" panose="02010609060101010101" pitchFamily="49"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noChangeArrowheads="1"/>
          </p:cNvSpPr>
          <p:nvPr>
            <p:ph type="title"/>
          </p:nvPr>
        </p:nvSpPr>
        <p:spPr/>
        <p:txBody>
          <a:bodyPr/>
          <a:lstStyle/>
          <a:p>
            <a:pPr marL="342900" indent="-342900"/>
            <a:r>
              <a:rPr lang="en-US" altLang="zh-CN" b="1" dirty="0" smtClean="0"/>
              <a:t>3.5.3	</a:t>
            </a:r>
            <a:r>
              <a:rPr lang="zh-CN" altLang="en-US" b="1" smtClean="0"/>
              <a:t>数据错误与恢复</a:t>
            </a:r>
          </a:p>
        </p:txBody>
      </p:sp>
      <p:sp>
        <p:nvSpPr>
          <p:cNvPr id="28675" name="文本框 3"/>
          <p:cNvSpPr txBox="1">
            <a:spLocks noChangeArrowheads="1"/>
          </p:cNvSpPr>
          <p:nvPr/>
        </p:nvSpPr>
        <p:spPr bwMode="auto">
          <a:xfrm>
            <a:off x="255306" y="1493837"/>
            <a:ext cx="7543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dirty="0"/>
              <a:t>3. </a:t>
            </a:r>
            <a:r>
              <a:rPr lang="zh-CN" altLang="en-US" sz="2400" b="1" dirty="0"/>
              <a:t>数据出错</a:t>
            </a:r>
            <a:endParaRPr lang="zh-CN" altLang="en-US" sz="2400" dirty="0"/>
          </a:p>
        </p:txBody>
      </p:sp>
      <p:sp>
        <p:nvSpPr>
          <p:cNvPr id="28676" name="Rectangle 4"/>
          <p:cNvSpPr>
            <a:spLocks noChangeArrowheads="1"/>
          </p:cNvSpPr>
          <p:nvPr/>
        </p:nvSpPr>
        <p:spPr bwMode="auto">
          <a:xfrm>
            <a:off x="268518" y="2027556"/>
            <a:ext cx="8686571" cy="4247317"/>
          </a:xfrm>
          <a:prstGeom prst="rect">
            <a:avLst/>
          </a:prstGeom>
          <a:ln/>
          <a:extLst/>
        </p:spPr>
        <p:style>
          <a:lnRef idx="2">
            <a:schemeClr val="accent2"/>
          </a:lnRef>
          <a:fillRef idx="1">
            <a:schemeClr val="lt1"/>
          </a:fillRef>
          <a:effectRef idx="0">
            <a:schemeClr val="accent2"/>
          </a:effectRef>
          <a:fontRef idx="minor">
            <a:schemeClr val="dk1"/>
          </a:fontRef>
        </p:style>
        <p:txBody>
          <a:bodyPr wrap="square" anchor="ct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nSpc>
                <a:spcPct val="150000"/>
              </a:lnSpc>
              <a:spcBef>
                <a:spcPct val="0"/>
              </a:spcBef>
              <a:buNone/>
            </a:pPr>
            <a:r>
              <a:rPr lang="zh-CN" altLang="en-US" sz="2000" dirty="0">
                <a:latin typeface="仿宋" panose="02010609060101010101" pitchFamily="49" charset="-122"/>
                <a:ea typeface="仿宋" panose="02010609060101010101" pitchFamily="49" charset="-122"/>
              </a:rPr>
              <a:t>网络传输和磁盘错误等因素，都会造成数据错误</a:t>
            </a:r>
          </a:p>
          <a:p>
            <a:pPr>
              <a:lnSpc>
                <a:spcPct val="150000"/>
              </a:lnSpc>
              <a:spcBef>
                <a:spcPct val="0"/>
              </a:spcBef>
              <a:buNone/>
            </a:pPr>
            <a:r>
              <a:rPr lang="zh-CN" altLang="en-US" sz="2000" dirty="0" smtClean="0">
                <a:latin typeface="仿宋" panose="02010609060101010101" pitchFamily="49" charset="-122"/>
                <a:ea typeface="仿宋" panose="02010609060101010101" pitchFamily="49" charset="-122"/>
              </a:rPr>
              <a:t>（</a:t>
            </a:r>
            <a:r>
              <a:rPr lang="en-US" altLang="zh-CN" sz="2000" dirty="0" smtClean="0">
                <a:latin typeface="仿宋" panose="02010609060101010101" pitchFamily="49" charset="-122"/>
                <a:ea typeface="仿宋" panose="02010609060101010101" pitchFamily="49" charset="-122"/>
              </a:rPr>
              <a:t>1</a:t>
            </a:r>
            <a:r>
              <a:rPr lang="zh-CN" altLang="en-US" sz="2000" dirty="0" smtClean="0">
                <a:latin typeface="仿宋" panose="02010609060101010101" pitchFamily="49" charset="-122"/>
                <a:ea typeface="仿宋" panose="02010609060101010101" pitchFamily="49" charset="-122"/>
              </a:rPr>
              <a:t>）客户端</a:t>
            </a:r>
            <a:r>
              <a:rPr lang="zh-CN" altLang="en-US" sz="2000" dirty="0">
                <a:latin typeface="仿宋" panose="02010609060101010101" pitchFamily="49" charset="-122"/>
                <a:ea typeface="仿宋" panose="02010609060101010101" pitchFamily="49" charset="-122"/>
              </a:rPr>
              <a:t>在读取到数据后，会采用</a:t>
            </a:r>
            <a:r>
              <a:rPr lang="en-US" altLang="zh-CN" sz="2000" dirty="0">
                <a:latin typeface="仿宋" panose="02010609060101010101" pitchFamily="49" charset="-122"/>
                <a:ea typeface="仿宋" panose="02010609060101010101" pitchFamily="49" charset="-122"/>
              </a:rPr>
              <a:t>md5</a:t>
            </a:r>
            <a:r>
              <a:rPr lang="zh-CN" altLang="en-US" sz="2000" dirty="0">
                <a:latin typeface="仿宋" panose="02010609060101010101" pitchFamily="49" charset="-122"/>
                <a:ea typeface="仿宋" panose="02010609060101010101" pitchFamily="49" charset="-122"/>
              </a:rPr>
              <a:t>和</a:t>
            </a:r>
            <a:r>
              <a:rPr lang="en-US" altLang="zh-CN" sz="2000" dirty="0">
                <a:latin typeface="仿宋" panose="02010609060101010101" pitchFamily="49" charset="-122"/>
                <a:ea typeface="仿宋" panose="02010609060101010101" pitchFamily="49" charset="-122"/>
              </a:rPr>
              <a:t>sha1</a:t>
            </a:r>
            <a:r>
              <a:rPr lang="zh-CN" altLang="en-US" sz="2000" dirty="0">
                <a:latin typeface="仿宋" panose="02010609060101010101" pitchFamily="49" charset="-122"/>
                <a:ea typeface="仿宋" panose="02010609060101010101" pitchFamily="49" charset="-122"/>
              </a:rPr>
              <a:t>对数据块进行校验，以确定读取到正确的数据</a:t>
            </a:r>
          </a:p>
          <a:p>
            <a:pPr>
              <a:lnSpc>
                <a:spcPct val="150000"/>
              </a:lnSpc>
              <a:spcBef>
                <a:spcPct val="0"/>
              </a:spcBef>
              <a:buNone/>
            </a:pPr>
            <a:r>
              <a:rPr lang="zh-CN" altLang="en-US" sz="2000" dirty="0" smtClean="0">
                <a:latin typeface="仿宋" panose="02010609060101010101" pitchFamily="49" charset="-122"/>
                <a:ea typeface="仿宋" panose="02010609060101010101" pitchFamily="49" charset="-122"/>
              </a:rPr>
              <a:t>（</a:t>
            </a:r>
            <a:r>
              <a:rPr lang="en-US" altLang="zh-CN" sz="2000" dirty="0" smtClean="0">
                <a:latin typeface="仿宋" panose="02010609060101010101" pitchFamily="49" charset="-122"/>
                <a:ea typeface="仿宋" panose="02010609060101010101" pitchFamily="49" charset="-122"/>
              </a:rPr>
              <a:t>2</a:t>
            </a:r>
            <a:r>
              <a:rPr lang="zh-CN" altLang="en-US" sz="2000" dirty="0" smtClean="0">
                <a:latin typeface="仿宋" panose="02010609060101010101" pitchFamily="49" charset="-122"/>
                <a:ea typeface="仿宋" panose="02010609060101010101" pitchFamily="49" charset="-122"/>
              </a:rPr>
              <a:t>）在</a:t>
            </a:r>
            <a:r>
              <a:rPr lang="zh-CN" altLang="en-US" sz="2000" dirty="0">
                <a:latin typeface="仿宋" panose="02010609060101010101" pitchFamily="49" charset="-122"/>
                <a:ea typeface="仿宋" panose="02010609060101010101" pitchFamily="49" charset="-122"/>
              </a:rPr>
              <a:t>文件被创建时，客户端就会对每一个文件块进行信息摘录，并把这些信息写入到同一个路径的隐藏文件里面</a:t>
            </a:r>
          </a:p>
          <a:p>
            <a:pPr>
              <a:lnSpc>
                <a:spcPct val="150000"/>
              </a:lnSpc>
              <a:spcBef>
                <a:spcPct val="0"/>
              </a:spcBef>
              <a:buNone/>
            </a:pPr>
            <a:r>
              <a:rPr lang="zh-CN" altLang="en-US" sz="2000" dirty="0" smtClean="0">
                <a:latin typeface="仿宋" panose="02010609060101010101" pitchFamily="49" charset="-122"/>
                <a:ea typeface="仿宋" panose="02010609060101010101" pitchFamily="49" charset="-122"/>
              </a:rPr>
              <a:t>（</a:t>
            </a:r>
            <a:r>
              <a:rPr lang="en-US" altLang="zh-CN" sz="2000" dirty="0" smtClean="0">
                <a:latin typeface="仿宋" panose="02010609060101010101" pitchFamily="49" charset="-122"/>
                <a:ea typeface="仿宋" panose="02010609060101010101" pitchFamily="49" charset="-122"/>
              </a:rPr>
              <a:t>3</a:t>
            </a:r>
            <a:r>
              <a:rPr lang="zh-CN" altLang="en-US" sz="2000" dirty="0" smtClean="0">
                <a:latin typeface="仿宋" panose="02010609060101010101" pitchFamily="49" charset="-122"/>
                <a:ea typeface="仿宋" panose="02010609060101010101" pitchFamily="49" charset="-122"/>
              </a:rPr>
              <a:t>）当</a:t>
            </a:r>
            <a:r>
              <a:rPr lang="zh-CN" altLang="en-US" sz="2000" dirty="0">
                <a:latin typeface="仿宋" panose="02010609060101010101" pitchFamily="49" charset="-122"/>
                <a:ea typeface="仿宋" panose="02010609060101010101" pitchFamily="49" charset="-122"/>
              </a:rPr>
              <a:t>客户端读取文件的时候，会先读取该信息文件，然后，利用该信息文件对每个读取的数据块进行校验，如果校验出错，客户端就会请求到另外一个数据节点读取该文件块，并且向名称节点报告这个文件块有错误，名称节点会定期检查并且重新复制这个块</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zh-CN" dirty="0" smtClean="0"/>
              <a:t>3.6	HDFS</a:t>
            </a:r>
            <a:r>
              <a:rPr lang="zh-CN" altLang="en-US" smtClean="0"/>
              <a:t>数据读写过程</a:t>
            </a:r>
          </a:p>
        </p:txBody>
      </p:sp>
      <p:sp>
        <p:nvSpPr>
          <p:cNvPr id="29699" name="Rectangle 3"/>
          <p:cNvSpPr>
            <a:spLocks noGrp="1" noChangeArrowheads="1"/>
          </p:cNvSpPr>
          <p:nvPr>
            <p:ph type="body" idx="1"/>
          </p:nvPr>
        </p:nvSpPr>
        <p:spPr/>
        <p:txBody>
          <a:bodyPr/>
          <a:lstStyle/>
          <a:p>
            <a:r>
              <a:rPr lang="en-US" altLang="zh-CN" sz="2400" dirty="0" smtClean="0"/>
              <a:t>3.6.1	</a:t>
            </a:r>
            <a:r>
              <a:rPr lang="zh-CN" altLang="en-US" sz="2400" smtClean="0"/>
              <a:t>读数据的过程</a:t>
            </a:r>
          </a:p>
          <a:p>
            <a:r>
              <a:rPr lang="en-US" altLang="zh-CN" sz="2400" dirty="0" smtClean="0"/>
              <a:t>3.6.2	</a:t>
            </a:r>
            <a:r>
              <a:rPr lang="zh-CN" altLang="en-US" sz="2400" smtClean="0"/>
              <a:t>写数据的过程</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noChangeArrowheads="1"/>
          </p:cNvSpPr>
          <p:nvPr>
            <p:ph type="title"/>
          </p:nvPr>
        </p:nvSpPr>
        <p:spPr/>
        <p:txBody>
          <a:bodyPr/>
          <a:lstStyle/>
          <a:p>
            <a:r>
              <a:rPr lang="en-US" altLang="zh-CN" dirty="0" smtClean="0"/>
              <a:t>3.6	HDFS</a:t>
            </a:r>
            <a:r>
              <a:rPr lang="zh-CN" altLang="en-US" smtClean="0"/>
              <a:t>数据读写过程</a:t>
            </a:r>
          </a:p>
        </p:txBody>
      </p:sp>
      <p:sp>
        <p:nvSpPr>
          <p:cNvPr id="30723" name="文本框 7"/>
          <p:cNvSpPr txBox="1">
            <a:spLocks noChangeArrowheads="1"/>
          </p:cNvSpPr>
          <p:nvPr/>
        </p:nvSpPr>
        <p:spPr bwMode="auto">
          <a:xfrm>
            <a:off x="152400" y="1101725"/>
            <a:ext cx="2232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kumimoji="1" lang="zh-CN" altLang="en-US" sz="1800"/>
              <a:t>读取文件</a:t>
            </a:r>
          </a:p>
        </p:txBody>
      </p:sp>
      <p:sp>
        <p:nvSpPr>
          <p:cNvPr id="30724" name="矩形 5"/>
          <p:cNvSpPr>
            <a:spLocks noChangeArrowheads="1"/>
          </p:cNvSpPr>
          <p:nvPr/>
        </p:nvSpPr>
        <p:spPr bwMode="auto">
          <a:xfrm>
            <a:off x="1295400" y="1101725"/>
            <a:ext cx="8458200" cy="612475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hr-HR" altLang="zh-CN" sz="1400" dirty="0">
                <a:solidFill>
                  <a:schemeClr val="bg1"/>
                </a:solidFill>
                <a:latin typeface="Courier"/>
              </a:rPr>
              <a:t>import java.io.BufferedReader;</a:t>
            </a:r>
          </a:p>
          <a:p>
            <a:pPr>
              <a:spcBef>
                <a:spcPct val="0"/>
              </a:spcBef>
              <a:buFontTx/>
              <a:buNone/>
            </a:pPr>
            <a:r>
              <a:rPr lang="hr-HR" altLang="zh-CN" sz="1400" dirty="0">
                <a:solidFill>
                  <a:schemeClr val="bg1"/>
                </a:solidFill>
                <a:latin typeface="Courier"/>
              </a:rPr>
              <a:t>import java.io.InputStreamReader; </a:t>
            </a:r>
          </a:p>
          <a:p>
            <a:pPr>
              <a:spcBef>
                <a:spcPct val="0"/>
              </a:spcBef>
              <a:buFontTx/>
              <a:buNone/>
            </a:pPr>
            <a:r>
              <a:rPr lang="hr-HR" altLang="zh-CN" sz="1400" dirty="0">
                <a:solidFill>
                  <a:schemeClr val="bg1"/>
                </a:solidFill>
                <a:latin typeface="Courier"/>
              </a:rPr>
              <a:t>import org.apache.hadoop.conf.Configuration;</a:t>
            </a:r>
          </a:p>
          <a:p>
            <a:pPr>
              <a:spcBef>
                <a:spcPct val="0"/>
              </a:spcBef>
              <a:buFontTx/>
              <a:buNone/>
            </a:pPr>
            <a:r>
              <a:rPr lang="hr-HR" altLang="zh-CN" sz="1400" dirty="0">
                <a:solidFill>
                  <a:schemeClr val="bg1"/>
                </a:solidFill>
                <a:latin typeface="Courier"/>
              </a:rPr>
              <a:t>import org.apache.hadoop.fs.FileSystem;</a:t>
            </a:r>
          </a:p>
          <a:p>
            <a:pPr>
              <a:spcBef>
                <a:spcPct val="0"/>
              </a:spcBef>
              <a:buFontTx/>
              <a:buNone/>
            </a:pPr>
            <a:r>
              <a:rPr lang="hr-HR" altLang="zh-CN" sz="1400" dirty="0">
                <a:solidFill>
                  <a:schemeClr val="bg1"/>
                </a:solidFill>
                <a:latin typeface="Courier"/>
              </a:rPr>
              <a:t>import org.apache.hadoop.fs.Path;</a:t>
            </a:r>
          </a:p>
          <a:p>
            <a:pPr>
              <a:spcBef>
                <a:spcPct val="0"/>
              </a:spcBef>
              <a:buFontTx/>
              <a:buNone/>
            </a:pPr>
            <a:r>
              <a:rPr lang="hr-HR" altLang="zh-CN" sz="1400" dirty="0">
                <a:solidFill>
                  <a:schemeClr val="bg1"/>
                </a:solidFill>
                <a:latin typeface="Courier"/>
              </a:rPr>
              <a:t>import org.apache.hadoop.fs.FSDataInputStream;</a:t>
            </a:r>
          </a:p>
          <a:p>
            <a:pPr>
              <a:spcBef>
                <a:spcPct val="0"/>
              </a:spcBef>
              <a:buFontTx/>
              <a:buNone/>
            </a:pPr>
            <a:r>
              <a:rPr lang="hr-HR" altLang="zh-CN" sz="1400" dirty="0">
                <a:solidFill>
                  <a:schemeClr val="bg1"/>
                </a:solidFill>
                <a:latin typeface="Courier"/>
              </a:rPr>
              <a:t> </a:t>
            </a:r>
          </a:p>
          <a:p>
            <a:pPr>
              <a:spcBef>
                <a:spcPct val="0"/>
              </a:spcBef>
              <a:buFontTx/>
              <a:buNone/>
            </a:pPr>
            <a:r>
              <a:rPr lang="hr-HR" altLang="zh-CN" sz="1400" dirty="0">
                <a:solidFill>
                  <a:schemeClr val="bg1"/>
                </a:solidFill>
                <a:latin typeface="Courier"/>
              </a:rPr>
              <a:t>public class Chapter3 {</a:t>
            </a:r>
          </a:p>
          <a:p>
            <a:pPr>
              <a:spcBef>
                <a:spcPct val="0"/>
              </a:spcBef>
              <a:buFontTx/>
              <a:buNone/>
            </a:pPr>
            <a:r>
              <a:rPr lang="hr-HR" altLang="zh-CN" sz="1400" dirty="0">
                <a:solidFill>
                  <a:schemeClr val="bg1"/>
                </a:solidFill>
                <a:latin typeface="Courier"/>
              </a:rPr>
              <a:t>        public static void main(String[] args) {</a:t>
            </a:r>
          </a:p>
          <a:p>
            <a:pPr>
              <a:spcBef>
                <a:spcPct val="0"/>
              </a:spcBef>
              <a:buFontTx/>
              <a:buNone/>
            </a:pPr>
            <a:r>
              <a:rPr lang="hr-HR" altLang="zh-CN" sz="1400" dirty="0">
                <a:solidFill>
                  <a:schemeClr val="bg1"/>
                </a:solidFill>
                <a:latin typeface="Courier"/>
              </a:rPr>
              <a:t>                try {</a:t>
            </a:r>
          </a:p>
          <a:p>
            <a:pPr>
              <a:spcBef>
                <a:spcPct val="0"/>
              </a:spcBef>
              <a:buFontTx/>
              <a:buNone/>
            </a:pPr>
            <a:r>
              <a:rPr lang="hr-HR" altLang="zh-CN" sz="1400" dirty="0">
                <a:solidFill>
                  <a:schemeClr val="bg1"/>
                </a:solidFill>
                <a:latin typeface="Courier"/>
              </a:rPr>
              <a:t>                        Configuration conf = new Configuration();</a:t>
            </a:r>
          </a:p>
          <a:p>
            <a:pPr>
              <a:spcBef>
                <a:spcPct val="0"/>
              </a:spcBef>
              <a:buFontTx/>
              <a:buNone/>
            </a:pPr>
            <a:r>
              <a:rPr lang="hr-HR" altLang="zh-CN" sz="1400" dirty="0">
                <a:solidFill>
                  <a:schemeClr val="bg1"/>
                </a:solidFill>
                <a:latin typeface="Courier"/>
              </a:rPr>
              <a:t>                        conf.set("fs.defaultFS","hdfs://localhost:9000"); </a:t>
            </a:r>
            <a:endParaRPr lang="en-US" altLang="zh-CN" sz="1400" dirty="0">
              <a:solidFill>
                <a:schemeClr val="bg1"/>
              </a:solidFill>
              <a:latin typeface="Courier"/>
            </a:endParaRPr>
          </a:p>
          <a:p>
            <a:pPr>
              <a:spcBef>
                <a:spcPct val="0"/>
              </a:spcBef>
              <a:buFontTx/>
              <a:buNone/>
            </a:pPr>
            <a:r>
              <a:rPr lang="en-US" altLang="zh-CN" sz="1400" dirty="0">
                <a:solidFill>
                  <a:schemeClr val="bg1"/>
                </a:solidFill>
                <a:latin typeface="Courier"/>
              </a:rPr>
              <a:t>                        </a:t>
            </a:r>
            <a:r>
              <a:rPr lang="en-US" altLang="zh-CN" sz="1400" dirty="0" smtClean="0">
                <a:solidFill>
                  <a:schemeClr val="bg1"/>
                </a:solidFill>
                <a:latin typeface="Courier"/>
              </a:rPr>
              <a:t>    </a:t>
            </a:r>
            <a:r>
              <a:rPr lang="hr-HR" altLang="zh-CN" sz="1400" dirty="0" smtClean="0">
                <a:solidFill>
                  <a:schemeClr val="bg1"/>
                </a:solidFill>
                <a:latin typeface="Courier"/>
              </a:rPr>
              <a:t>conf.set</a:t>
            </a:r>
            <a:r>
              <a:rPr lang="hr-HR" altLang="zh-CN" sz="1400" dirty="0">
                <a:solidFill>
                  <a:schemeClr val="bg1"/>
                </a:solidFill>
                <a:latin typeface="Courier"/>
              </a:rPr>
              <a:t>("fs.hdfs.impl","org.apache.hadoop.hdfs.DistributedFileSystem");</a:t>
            </a:r>
          </a:p>
          <a:p>
            <a:pPr>
              <a:spcBef>
                <a:spcPct val="0"/>
              </a:spcBef>
              <a:buFontTx/>
              <a:buNone/>
            </a:pPr>
            <a:r>
              <a:rPr lang="hr-HR" altLang="zh-CN" sz="1400" dirty="0">
                <a:solidFill>
                  <a:schemeClr val="bg1"/>
                </a:solidFill>
                <a:latin typeface="Courier"/>
              </a:rPr>
              <a:t>                        FileSystem fs = FileSystem.get(conf);</a:t>
            </a:r>
          </a:p>
          <a:p>
            <a:pPr>
              <a:spcBef>
                <a:spcPct val="0"/>
              </a:spcBef>
              <a:buFontTx/>
              <a:buNone/>
            </a:pPr>
            <a:r>
              <a:rPr lang="hr-HR" altLang="zh-CN" sz="1400" dirty="0">
                <a:solidFill>
                  <a:schemeClr val="bg1"/>
                </a:solidFill>
                <a:latin typeface="Courier"/>
              </a:rPr>
              <a:t>                        Path file = new Path("test"); </a:t>
            </a:r>
          </a:p>
          <a:p>
            <a:pPr>
              <a:spcBef>
                <a:spcPct val="0"/>
              </a:spcBef>
              <a:buFontTx/>
              <a:buNone/>
            </a:pPr>
            <a:r>
              <a:rPr lang="hr-HR" altLang="zh-CN" sz="1400" dirty="0">
                <a:solidFill>
                  <a:schemeClr val="bg1"/>
                </a:solidFill>
                <a:latin typeface="Courier"/>
              </a:rPr>
              <a:t>                        FSDataInputStream getIt = fs.open(file);</a:t>
            </a:r>
          </a:p>
          <a:p>
            <a:pPr>
              <a:spcBef>
                <a:spcPct val="0"/>
              </a:spcBef>
              <a:buFontTx/>
              <a:buNone/>
            </a:pPr>
            <a:r>
              <a:rPr lang="hr-HR" altLang="zh-CN" sz="1400" dirty="0">
                <a:solidFill>
                  <a:schemeClr val="bg1"/>
                </a:solidFill>
                <a:latin typeface="Courier"/>
              </a:rPr>
              <a:t>                        BufferedReader d = new BufferedReader(new InputStreamReader(getIt));</a:t>
            </a:r>
          </a:p>
          <a:p>
            <a:pPr>
              <a:spcBef>
                <a:spcPct val="0"/>
              </a:spcBef>
              <a:buFontTx/>
              <a:buNone/>
            </a:pPr>
            <a:r>
              <a:rPr lang="hr-HR" altLang="zh-CN" sz="1400" dirty="0">
                <a:solidFill>
                  <a:schemeClr val="bg1"/>
                </a:solidFill>
                <a:latin typeface="Courier"/>
              </a:rPr>
              <a:t>                        String content = d.readLine(); //</a:t>
            </a:r>
            <a:r>
              <a:rPr lang="zh-CN" altLang="en-US" sz="1400" dirty="0">
                <a:solidFill>
                  <a:schemeClr val="bg1"/>
                </a:solidFill>
                <a:latin typeface="Courier"/>
              </a:rPr>
              <a:t>读取文件一行</a:t>
            </a:r>
          </a:p>
          <a:p>
            <a:pPr>
              <a:spcBef>
                <a:spcPct val="0"/>
              </a:spcBef>
              <a:buFontTx/>
              <a:buNone/>
            </a:pPr>
            <a:r>
              <a:rPr lang="zh-CN" altLang="en-US" sz="1400" dirty="0">
                <a:solidFill>
                  <a:schemeClr val="bg1"/>
                </a:solidFill>
                <a:latin typeface="Courier"/>
              </a:rPr>
              <a:t>                        </a:t>
            </a:r>
            <a:r>
              <a:rPr lang="hr-HR" altLang="zh-CN" sz="1400" dirty="0">
                <a:solidFill>
                  <a:schemeClr val="bg1"/>
                </a:solidFill>
                <a:latin typeface="Courier"/>
              </a:rPr>
              <a:t>System.out.println(content);</a:t>
            </a:r>
          </a:p>
          <a:p>
            <a:pPr>
              <a:spcBef>
                <a:spcPct val="0"/>
              </a:spcBef>
              <a:buFontTx/>
              <a:buNone/>
            </a:pPr>
            <a:r>
              <a:rPr lang="hr-HR" altLang="zh-CN" sz="1400" dirty="0">
                <a:solidFill>
                  <a:schemeClr val="bg1"/>
                </a:solidFill>
                <a:latin typeface="Courier"/>
              </a:rPr>
              <a:t>                        d.close(); //</a:t>
            </a:r>
            <a:r>
              <a:rPr lang="zh-CN" altLang="en-US" sz="1400" dirty="0">
                <a:solidFill>
                  <a:schemeClr val="bg1"/>
                </a:solidFill>
                <a:latin typeface="Courier"/>
              </a:rPr>
              <a:t>关闭文件</a:t>
            </a:r>
          </a:p>
          <a:p>
            <a:pPr>
              <a:spcBef>
                <a:spcPct val="0"/>
              </a:spcBef>
              <a:buFontTx/>
              <a:buNone/>
            </a:pPr>
            <a:r>
              <a:rPr lang="zh-CN" altLang="en-US" sz="1400" dirty="0">
                <a:solidFill>
                  <a:schemeClr val="bg1"/>
                </a:solidFill>
                <a:latin typeface="Courier"/>
              </a:rPr>
              <a:t>                        </a:t>
            </a:r>
            <a:r>
              <a:rPr lang="hr-HR" altLang="zh-CN" sz="1400" dirty="0">
                <a:solidFill>
                  <a:schemeClr val="bg1"/>
                </a:solidFill>
                <a:latin typeface="Courier"/>
              </a:rPr>
              <a:t>fs.close(); //</a:t>
            </a:r>
            <a:r>
              <a:rPr lang="zh-CN" altLang="en-US" sz="1400" dirty="0">
                <a:solidFill>
                  <a:schemeClr val="bg1"/>
                </a:solidFill>
                <a:latin typeface="Courier"/>
              </a:rPr>
              <a:t>关闭</a:t>
            </a:r>
            <a:r>
              <a:rPr lang="hr-HR" altLang="zh-CN" sz="1400" dirty="0">
                <a:solidFill>
                  <a:schemeClr val="bg1"/>
                </a:solidFill>
                <a:latin typeface="Courier"/>
              </a:rPr>
              <a:t>hdfs</a:t>
            </a:r>
          </a:p>
          <a:p>
            <a:pPr>
              <a:spcBef>
                <a:spcPct val="0"/>
              </a:spcBef>
              <a:buFontTx/>
              <a:buNone/>
            </a:pPr>
            <a:r>
              <a:rPr lang="hr-HR" altLang="zh-CN" sz="1400" dirty="0">
                <a:solidFill>
                  <a:schemeClr val="bg1"/>
                </a:solidFill>
                <a:latin typeface="Courier"/>
              </a:rPr>
              <a:t>                } catch (Exception e) {</a:t>
            </a:r>
          </a:p>
          <a:p>
            <a:pPr>
              <a:spcBef>
                <a:spcPct val="0"/>
              </a:spcBef>
              <a:buFontTx/>
              <a:buNone/>
            </a:pPr>
            <a:r>
              <a:rPr lang="hr-HR" altLang="zh-CN" sz="1400" dirty="0">
                <a:solidFill>
                  <a:schemeClr val="bg1"/>
                </a:solidFill>
                <a:latin typeface="Courier"/>
              </a:rPr>
              <a:t>                        e.printStackTrace();</a:t>
            </a:r>
          </a:p>
          <a:p>
            <a:pPr>
              <a:spcBef>
                <a:spcPct val="0"/>
              </a:spcBef>
              <a:buFontTx/>
              <a:buNone/>
            </a:pPr>
            <a:r>
              <a:rPr lang="hr-HR" altLang="zh-CN" sz="1400" dirty="0">
                <a:solidFill>
                  <a:schemeClr val="bg1"/>
                </a:solidFill>
                <a:latin typeface="Courier"/>
              </a:rPr>
              <a:t>                }</a:t>
            </a:r>
          </a:p>
          <a:p>
            <a:pPr>
              <a:spcBef>
                <a:spcPct val="0"/>
              </a:spcBef>
              <a:buFontTx/>
              <a:buNone/>
            </a:pPr>
            <a:r>
              <a:rPr lang="hr-HR" altLang="zh-CN" sz="1400" dirty="0">
                <a:solidFill>
                  <a:schemeClr val="bg1"/>
                </a:solidFill>
                <a:latin typeface="Courier"/>
              </a:rPr>
              <a:t>        }</a:t>
            </a:r>
          </a:p>
          <a:p>
            <a:pPr>
              <a:spcBef>
                <a:spcPct val="0"/>
              </a:spcBef>
              <a:buFontTx/>
              <a:buNone/>
            </a:pPr>
            <a:r>
              <a:rPr lang="hr-HR" altLang="zh-CN" sz="1400" dirty="0">
                <a:solidFill>
                  <a:schemeClr val="bg1"/>
                </a:solidFill>
                <a:latin typeface="Courier"/>
              </a:rPr>
              <a:t>}</a:t>
            </a:r>
            <a:r>
              <a:rPr lang="is-IS" altLang="zh-CN" sz="1400" dirty="0">
                <a:solidFill>
                  <a:schemeClr val="bg1"/>
                </a:solidFill>
                <a:latin typeface="Courier"/>
              </a:rPr>
              <a:t> </a:t>
            </a:r>
          </a:p>
          <a:p>
            <a:pPr>
              <a:spcBef>
                <a:spcPct val="0"/>
              </a:spcBef>
              <a:buFontTx/>
              <a:buNone/>
            </a:pPr>
            <a:r>
              <a:rPr lang="is-IS" altLang="zh-CN" sz="1400" dirty="0">
                <a:solidFill>
                  <a:schemeClr val="bg1"/>
                </a:solidFill>
                <a:latin typeface="Courier"/>
              </a:rPr>
              <a:t>}</a:t>
            </a:r>
            <a:endParaRPr lang="zh-CN" altLang="en-US" sz="1400" dirty="0">
              <a:solidFill>
                <a:schemeClr val="bg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dirty="0" smtClean="0"/>
              <a:t>3.1	</a:t>
            </a:r>
            <a:r>
              <a:rPr lang="zh-CN" altLang="en-US" smtClean="0"/>
              <a:t>分布式文件系统</a:t>
            </a:r>
          </a:p>
        </p:txBody>
      </p:sp>
      <p:sp>
        <p:nvSpPr>
          <p:cNvPr id="4099" name="Rectangle 3"/>
          <p:cNvSpPr>
            <a:spLocks noGrp="1" noChangeArrowheads="1"/>
          </p:cNvSpPr>
          <p:nvPr>
            <p:ph type="body" idx="1"/>
          </p:nvPr>
        </p:nvSpPr>
        <p:spPr/>
        <p:txBody>
          <a:bodyPr/>
          <a:lstStyle/>
          <a:p>
            <a:r>
              <a:rPr lang="en-US" altLang="zh-CN" sz="2400" dirty="0" smtClean="0"/>
              <a:t>3.1.1	</a:t>
            </a:r>
            <a:r>
              <a:rPr lang="zh-CN" altLang="en-US" sz="2400" smtClean="0"/>
              <a:t>计算机集群结构</a:t>
            </a:r>
          </a:p>
          <a:p>
            <a:r>
              <a:rPr lang="en-US" altLang="zh-CN" sz="2400" dirty="0" smtClean="0"/>
              <a:t>3.1.2	</a:t>
            </a:r>
            <a:r>
              <a:rPr lang="zh-CN" altLang="en-US" sz="2400" smtClean="0"/>
              <a:t>分布式文件系统的结构</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noChangeArrowheads="1"/>
          </p:cNvSpPr>
          <p:nvPr>
            <p:ph type="title"/>
          </p:nvPr>
        </p:nvSpPr>
        <p:spPr/>
        <p:txBody>
          <a:bodyPr/>
          <a:lstStyle/>
          <a:p>
            <a:r>
              <a:rPr lang="en-US" altLang="zh-CN" dirty="0" smtClean="0"/>
              <a:t>3.6	HDFS</a:t>
            </a:r>
            <a:r>
              <a:rPr lang="zh-CN" altLang="en-US" smtClean="0"/>
              <a:t>数据读写过程</a:t>
            </a:r>
          </a:p>
        </p:txBody>
      </p:sp>
      <p:sp>
        <p:nvSpPr>
          <p:cNvPr id="31747" name="文本框 7"/>
          <p:cNvSpPr txBox="1">
            <a:spLocks noChangeArrowheads="1"/>
          </p:cNvSpPr>
          <p:nvPr/>
        </p:nvSpPr>
        <p:spPr bwMode="auto">
          <a:xfrm>
            <a:off x="152400" y="1052513"/>
            <a:ext cx="2232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kumimoji="1" lang="zh-CN" altLang="en-US" sz="1800"/>
              <a:t>写入文件</a:t>
            </a:r>
          </a:p>
        </p:txBody>
      </p:sp>
      <p:sp>
        <p:nvSpPr>
          <p:cNvPr id="31748" name="矩形 7"/>
          <p:cNvSpPr>
            <a:spLocks noChangeArrowheads="1"/>
          </p:cNvSpPr>
          <p:nvPr/>
        </p:nvSpPr>
        <p:spPr bwMode="auto">
          <a:xfrm>
            <a:off x="1371600" y="1143000"/>
            <a:ext cx="7315200" cy="50482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pl-PL" altLang="zh-CN" sz="1400">
                <a:solidFill>
                  <a:schemeClr val="bg1"/>
                </a:solidFill>
              </a:rPr>
              <a:t>import org.apache.hadoop.conf.Configuration;  </a:t>
            </a:r>
          </a:p>
          <a:p>
            <a:pPr>
              <a:spcBef>
                <a:spcPct val="0"/>
              </a:spcBef>
              <a:buFontTx/>
              <a:buNone/>
            </a:pPr>
            <a:r>
              <a:rPr lang="pl-PL" altLang="zh-CN" sz="1400">
                <a:solidFill>
                  <a:schemeClr val="bg1"/>
                </a:solidFill>
              </a:rPr>
              <a:t>import org.apache.hadoop.fs.FileSystem;</a:t>
            </a:r>
          </a:p>
          <a:p>
            <a:pPr>
              <a:spcBef>
                <a:spcPct val="0"/>
              </a:spcBef>
              <a:buFontTx/>
              <a:buNone/>
            </a:pPr>
            <a:r>
              <a:rPr lang="pl-PL" altLang="zh-CN" sz="1400">
                <a:solidFill>
                  <a:schemeClr val="bg1"/>
                </a:solidFill>
              </a:rPr>
              <a:t>import org.apache.hadoop.fs.FSDataOutputStream;</a:t>
            </a:r>
          </a:p>
          <a:p>
            <a:pPr>
              <a:spcBef>
                <a:spcPct val="0"/>
              </a:spcBef>
              <a:buFontTx/>
              <a:buNone/>
            </a:pPr>
            <a:r>
              <a:rPr lang="pl-PL" altLang="zh-CN" sz="1400">
                <a:solidFill>
                  <a:schemeClr val="bg1"/>
                </a:solidFill>
              </a:rPr>
              <a:t>import org.apache.hadoop.fs.Path; </a:t>
            </a:r>
          </a:p>
          <a:p>
            <a:pPr>
              <a:spcBef>
                <a:spcPct val="0"/>
              </a:spcBef>
              <a:buFontTx/>
              <a:buNone/>
            </a:pPr>
            <a:r>
              <a:rPr lang="pl-PL" altLang="zh-CN" sz="1400">
                <a:solidFill>
                  <a:schemeClr val="bg1"/>
                </a:solidFill>
              </a:rPr>
              <a:t>public class Chapter3 {    </a:t>
            </a:r>
          </a:p>
          <a:p>
            <a:pPr>
              <a:spcBef>
                <a:spcPct val="0"/>
              </a:spcBef>
              <a:buFontTx/>
              <a:buNone/>
            </a:pPr>
            <a:r>
              <a:rPr lang="pl-PL" altLang="zh-CN" sz="1400">
                <a:solidFill>
                  <a:schemeClr val="bg1"/>
                </a:solidFill>
              </a:rPr>
              <a:t>        public static void main(String[] args) { </a:t>
            </a:r>
          </a:p>
          <a:p>
            <a:pPr>
              <a:spcBef>
                <a:spcPct val="0"/>
              </a:spcBef>
              <a:buFontTx/>
              <a:buNone/>
            </a:pPr>
            <a:r>
              <a:rPr lang="pl-PL" altLang="zh-CN" sz="1400">
                <a:solidFill>
                  <a:schemeClr val="bg1"/>
                </a:solidFill>
              </a:rPr>
              <a:t>                try {</a:t>
            </a:r>
          </a:p>
          <a:p>
            <a:pPr>
              <a:spcBef>
                <a:spcPct val="0"/>
              </a:spcBef>
              <a:buFontTx/>
              <a:buNone/>
            </a:pPr>
            <a:r>
              <a:rPr lang="pl-PL" altLang="zh-CN" sz="1400">
                <a:solidFill>
                  <a:schemeClr val="bg1"/>
                </a:solidFill>
              </a:rPr>
              <a:t>                        Configuration conf = new Configuration();  </a:t>
            </a:r>
          </a:p>
          <a:p>
            <a:pPr>
              <a:spcBef>
                <a:spcPct val="0"/>
              </a:spcBef>
              <a:buFontTx/>
              <a:buNone/>
            </a:pPr>
            <a:r>
              <a:rPr lang="pl-PL" altLang="zh-CN" sz="1400">
                <a:solidFill>
                  <a:schemeClr val="bg1"/>
                </a:solidFill>
              </a:rPr>
              <a:t>                        conf.set("fs.defaultFS","hdfs://localhost:9000");</a:t>
            </a:r>
          </a:p>
          <a:p>
            <a:pPr>
              <a:spcBef>
                <a:spcPct val="0"/>
              </a:spcBef>
              <a:buFontTx/>
              <a:buNone/>
            </a:pPr>
            <a:r>
              <a:rPr lang="pl-PL" altLang="zh-CN" sz="1400">
                <a:solidFill>
                  <a:schemeClr val="bg1"/>
                </a:solidFill>
              </a:rPr>
              <a:t>                        conf.set("fs.hdfs.impl","org.apache.hadoop.hdfs.DistributedFileSystem");</a:t>
            </a:r>
          </a:p>
          <a:p>
            <a:pPr>
              <a:spcBef>
                <a:spcPct val="0"/>
              </a:spcBef>
              <a:buFontTx/>
              <a:buNone/>
            </a:pPr>
            <a:r>
              <a:rPr lang="pl-PL" altLang="zh-CN" sz="1400">
                <a:solidFill>
                  <a:schemeClr val="bg1"/>
                </a:solidFill>
              </a:rPr>
              <a:t>                        FileSystem fs = FileSystem.get(conf);</a:t>
            </a:r>
          </a:p>
          <a:p>
            <a:pPr>
              <a:spcBef>
                <a:spcPct val="0"/>
              </a:spcBef>
              <a:buFontTx/>
              <a:buNone/>
            </a:pPr>
            <a:r>
              <a:rPr lang="pl-PL" altLang="zh-CN" sz="1400">
                <a:solidFill>
                  <a:schemeClr val="bg1"/>
                </a:solidFill>
              </a:rPr>
              <a:t>                        byte[] buff = "Hello world".getBytes(); // </a:t>
            </a:r>
            <a:r>
              <a:rPr lang="zh-CN" altLang="en-US" sz="1400">
                <a:solidFill>
                  <a:schemeClr val="bg1"/>
                </a:solidFill>
              </a:rPr>
              <a:t>要写入的内容</a:t>
            </a:r>
          </a:p>
          <a:p>
            <a:pPr>
              <a:spcBef>
                <a:spcPct val="0"/>
              </a:spcBef>
              <a:buFontTx/>
              <a:buNone/>
            </a:pPr>
            <a:r>
              <a:rPr lang="zh-CN" altLang="en-US" sz="1400">
                <a:solidFill>
                  <a:schemeClr val="bg1"/>
                </a:solidFill>
              </a:rPr>
              <a:t>                        </a:t>
            </a:r>
            <a:r>
              <a:rPr lang="pl-PL" altLang="zh-CN" sz="1400">
                <a:solidFill>
                  <a:schemeClr val="bg1"/>
                </a:solidFill>
              </a:rPr>
              <a:t>String filename = "test"; //</a:t>
            </a:r>
            <a:r>
              <a:rPr lang="zh-CN" altLang="en-US" sz="1400">
                <a:solidFill>
                  <a:schemeClr val="bg1"/>
                </a:solidFill>
              </a:rPr>
              <a:t>要写入的文件名</a:t>
            </a:r>
          </a:p>
          <a:p>
            <a:pPr>
              <a:spcBef>
                <a:spcPct val="0"/>
              </a:spcBef>
              <a:buFontTx/>
              <a:buNone/>
            </a:pPr>
            <a:r>
              <a:rPr lang="zh-CN" altLang="en-US" sz="1400">
                <a:solidFill>
                  <a:schemeClr val="bg1"/>
                </a:solidFill>
              </a:rPr>
              <a:t>                        </a:t>
            </a:r>
            <a:r>
              <a:rPr lang="pl-PL" altLang="zh-CN" sz="1400">
                <a:solidFill>
                  <a:schemeClr val="bg1"/>
                </a:solidFill>
              </a:rPr>
              <a:t>FSDataOutputStream os = fs.create(new Path(filename));</a:t>
            </a:r>
          </a:p>
          <a:p>
            <a:pPr>
              <a:spcBef>
                <a:spcPct val="0"/>
              </a:spcBef>
              <a:buFontTx/>
              <a:buNone/>
            </a:pPr>
            <a:r>
              <a:rPr lang="pl-PL" altLang="zh-CN" sz="1400">
                <a:solidFill>
                  <a:schemeClr val="bg1"/>
                </a:solidFill>
              </a:rPr>
              <a:t>                        os.write(buff,0,buff.length);</a:t>
            </a:r>
          </a:p>
          <a:p>
            <a:pPr>
              <a:spcBef>
                <a:spcPct val="0"/>
              </a:spcBef>
              <a:buFontTx/>
              <a:buNone/>
            </a:pPr>
            <a:r>
              <a:rPr lang="pl-PL" altLang="zh-CN" sz="1400">
                <a:solidFill>
                  <a:schemeClr val="bg1"/>
                </a:solidFill>
              </a:rPr>
              <a:t>                        System.out.println("Create:"+ filename);</a:t>
            </a:r>
          </a:p>
          <a:p>
            <a:pPr>
              <a:spcBef>
                <a:spcPct val="0"/>
              </a:spcBef>
              <a:buFontTx/>
              <a:buNone/>
            </a:pPr>
            <a:r>
              <a:rPr lang="pl-PL" altLang="zh-CN" sz="1400">
                <a:solidFill>
                  <a:schemeClr val="bg1"/>
                </a:solidFill>
              </a:rPr>
              <a:t>                        os.close();</a:t>
            </a:r>
          </a:p>
          <a:p>
            <a:pPr>
              <a:spcBef>
                <a:spcPct val="0"/>
              </a:spcBef>
              <a:buFontTx/>
              <a:buNone/>
            </a:pPr>
            <a:r>
              <a:rPr lang="pl-PL" altLang="zh-CN" sz="1400">
                <a:solidFill>
                  <a:schemeClr val="bg1"/>
                </a:solidFill>
              </a:rPr>
              <a:t>                        fs.close();</a:t>
            </a:r>
          </a:p>
          <a:p>
            <a:pPr>
              <a:spcBef>
                <a:spcPct val="0"/>
              </a:spcBef>
              <a:buFontTx/>
              <a:buNone/>
            </a:pPr>
            <a:r>
              <a:rPr lang="pl-PL" altLang="zh-CN" sz="1400">
                <a:solidFill>
                  <a:schemeClr val="bg1"/>
                </a:solidFill>
              </a:rPr>
              <a:t>                } catch (Exception e) {  </a:t>
            </a:r>
          </a:p>
          <a:p>
            <a:pPr>
              <a:spcBef>
                <a:spcPct val="0"/>
              </a:spcBef>
              <a:buFontTx/>
              <a:buNone/>
            </a:pPr>
            <a:r>
              <a:rPr lang="pl-PL" altLang="zh-CN" sz="1400">
                <a:solidFill>
                  <a:schemeClr val="bg1"/>
                </a:solidFill>
              </a:rPr>
              <a:t>                        e.printStackTrace();  </a:t>
            </a:r>
          </a:p>
          <a:p>
            <a:pPr>
              <a:spcBef>
                <a:spcPct val="0"/>
              </a:spcBef>
              <a:buFontTx/>
              <a:buNone/>
            </a:pPr>
            <a:r>
              <a:rPr lang="pl-PL" altLang="zh-CN" sz="1400">
                <a:solidFill>
                  <a:schemeClr val="bg1"/>
                </a:solidFill>
              </a:rPr>
              <a:t>                }  </a:t>
            </a:r>
          </a:p>
          <a:p>
            <a:pPr>
              <a:spcBef>
                <a:spcPct val="0"/>
              </a:spcBef>
              <a:buFontTx/>
              <a:buNone/>
            </a:pPr>
            <a:r>
              <a:rPr lang="pl-PL" altLang="zh-CN" sz="1400">
                <a:solidFill>
                  <a:schemeClr val="bg1"/>
                </a:solidFill>
              </a:rPr>
              <a:t>        }  </a:t>
            </a:r>
          </a:p>
          <a:p>
            <a:pPr>
              <a:spcBef>
                <a:spcPct val="0"/>
              </a:spcBef>
              <a:buFontTx/>
              <a:buNone/>
            </a:pPr>
            <a:r>
              <a:rPr lang="pl-PL" altLang="zh-CN" sz="1400">
                <a:solidFill>
                  <a:schemeClr val="bg1"/>
                </a:solidFill>
              </a:rPr>
              <a: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noChangeArrowheads="1"/>
          </p:cNvSpPr>
          <p:nvPr>
            <p:ph type="title"/>
          </p:nvPr>
        </p:nvSpPr>
        <p:spPr/>
        <p:txBody>
          <a:bodyPr/>
          <a:lstStyle/>
          <a:p>
            <a:r>
              <a:rPr lang="en-US" altLang="zh-CN" dirty="0" smtClean="0"/>
              <a:t>3.6	HDFS</a:t>
            </a:r>
            <a:r>
              <a:rPr lang="zh-CN" altLang="en-US" smtClean="0"/>
              <a:t>数据读写过程</a:t>
            </a:r>
          </a:p>
        </p:txBody>
      </p:sp>
      <p:sp>
        <p:nvSpPr>
          <p:cNvPr id="32771" name="TextBox 2"/>
          <p:cNvSpPr txBox="1">
            <a:spLocks noChangeArrowheads="1"/>
          </p:cNvSpPr>
          <p:nvPr/>
        </p:nvSpPr>
        <p:spPr bwMode="auto">
          <a:xfrm>
            <a:off x="228714" y="1295456"/>
            <a:ext cx="8686572"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nSpc>
                <a:spcPct val="150000"/>
              </a:lnSpc>
              <a:spcBef>
                <a:spcPct val="0"/>
              </a:spcBef>
            </a:pPr>
            <a:r>
              <a:rPr lang="en-US" altLang="zh-CN" sz="2000" dirty="0"/>
              <a:t>FileSystem</a:t>
            </a:r>
            <a:r>
              <a:rPr lang="zh-CN" altLang="en-US" sz="2000" dirty="0"/>
              <a:t>是一个通用文件系统的抽象基类，可以被分布式文件系统继承，所有可能使用</a:t>
            </a:r>
            <a:r>
              <a:rPr lang="en-US" altLang="zh-CN" sz="2000" dirty="0"/>
              <a:t>Hadoop</a:t>
            </a:r>
            <a:r>
              <a:rPr lang="zh-CN" altLang="en-US" sz="2000" dirty="0"/>
              <a:t>文件系统的代码，都要使用这个</a:t>
            </a:r>
            <a:r>
              <a:rPr lang="zh-CN" altLang="en-US" sz="2000" dirty="0" smtClean="0"/>
              <a:t>类。</a:t>
            </a:r>
            <a:endParaRPr lang="en-US" altLang="zh-CN" sz="2000" dirty="0"/>
          </a:p>
          <a:p>
            <a:pPr>
              <a:lnSpc>
                <a:spcPct val="150000"/>
              </a:lnSpc>
              <a:spcBef>
                <a:spcPct val="0"/>
              </a:spcBef>
            </a:pPr>
            <a:r>
              <a:rPr lang="en-US" altLang="zh-CN" sz="2000" dirty="0" smtClean="0"/>
              <a:t>DistributedFileSystem</a:t>
            </a:r>
            <a:r>
              <a:rPr lang="zh-CN" altLang="en-US" sz="2000" dirty="0"/>
              <a:t>就是</a:t>
            </a:r>
            <a:r>
              <a:rPr lang="en-US" altLang="zh-CN" sz="2000" dirty="0"/>
              <a:t>FileSystem</a:t>
            </a:r>
            <a:r>
              <a:rPr lang="zh-CN" altLang="en-US" sz="2000" dirty="0"/>
              <a:t>在</a:t>
            </a:r>
            <a:r>
              <a:rPr lang="en-US" altLang="zh-CN" sz="2000" dirty="0"/>
              <a:t>HDFS</a:t>
            </a:r>
            <a:r>
              <a:rPr lang="zh-CN" altLang="en-US" sz="2000" dirty="0"/>
              <a:t>文件系统中的具体实现</a:t>
            </a:r>
            <a:endParaRPr lang="en-US" altLang="zh-CN" sz="2000" dirty="0"/>
          </a:p>
          <a:p>
            <a:pPr>
              <a:lnSpc>
                <a:spcPct val="150000"/>
              </a:lnSpc>
              <a:spcBef>
                <a:spcPct val="0"/>
              </a:spcBef>
            </a:pPr>
            <a:r>
              <a:rPr lang="en-US" altLang="zh-CN" sz="2000" dirty="0"/>
              <a:t>FileSystem</a:t>
            </a:r>
            <a:r>
              <a:rPr lang="zh-CN" altLang="en-US" sz="2000" dirty="0"/>
              <a:t>的</a:t>
            </a:r>
            <a:r>
              <a:rPr lang="en-US" altLang="zh-CN" sz="2000" dirty="0"/>
              <a:t>open()</a:t>
            </a:r>
            <a:r>
              <a:rPr lang="zh-CN" altLang="en-US" sz="2000" dirty="0"/>
              <a:t>方法返回的是一个输入流</a:t>
            </a:r>
            <a:r>
              <a:rPr lang="en-US" altLang="zh-CN" sz="2000" dirty="0"/>
              <a:t>FSDataInputStream</a:t>
            </a:r>
            <a:r>
              <a:rPr lang="zh-CN" altLang="en-US" sz="2000" dirty="0"/>
              <a:t>对象，在</a:t>
            </a:r>
            <a:r>
              <a:rPr lang="en-US" altLang="zh-CN" sz="2000" dirty="0"/>
              <a:t>HDFS</a:t>
            </a:r>
            <a:r>
              <a:rPr lang="zh-CN" altLang="en-US" sz="2000" dirty="0"/>
              <a:t>文件系统中，具体的输入流就是</a:t>
            </a:r>
            <a:r>
              <a:rPr lang="en-US" altLang="zh-CN" sz="2000" dirty="0"/>
              <a:t>DFSInputStream</a:t>
            </a:r>
            <a:r>
              <a:rPr lang="zh-CN" altLang="en-US" sz="2000" dirty="0"/>
              <a:t>；</a:t>
            </a:r>
            <a:r>
              <a:rPr lang="en-US" altLang="zh-CN" sz="2000" dirty="0"/>
              <a:t>FileSystem</a:t>
            </a:r>
            <a:r>
              <a:rPr lang="zh-CN" altLang="en-US" sz="2000" dirty="0"/>
              <a:t>中的</a:t>
            </a:r>
            <a:r>
              <a:rPr lang="en-US" altLang="zh-CN" sz="2000" dirty="0"/>
              <a:t>create()</a:t>
            </a:r>
            <a:r>
              <a:rPr lang="zh-CN" altLang="en-US" sz="2000" dirty="0"/>
              <a:t>方法返回的是一个输出流</a:t>
            </a:r>
            <a:r>
              <a:rPr lang="en-US" altLang="zh-CN" sz="2000" dirty="0"/>
              <a:t>FSDataOutputStream</a:t>
            </a:r>
            <a:r>
              <a:rPr lang="zh-CN" altLang="en-US" sz="2000" dirty="0"/>
              <a:t>对象，在</a:t>
            </a:r>
            <a:r>
              <a:rPr lang="en-US" altLang="zh-CN" sz="2000" dirty="0"/>
              <a:t>HDFS</a:t>
            </a:r>
            <a:r>
              <a:rPr lang="zh-CN" altLang="en-US" sz="2000" dirty="0"/>
              <a:t>文件系统中，具体的输出流就是</a:t>
            </a:r>
            <a:r>
              <a:rPr lang="en-US" altLang="zh-CN" sz="2000" dirty="0"/>
              <a:t>DFSOutputStream</a:t>
            </a:r>
            <a:r>
              <a:rPr lang="zh-CN" altLang="en-US" sz="2000" dirty="0"/>
              <a:t>。</a:t>
            </a:r>
            <a:endParaRPr lang="en-US" altLang="zh-CN" sz="2000" dirty="0"/>
          </a:p>
        </p:txBody>
      </p:sp>
      <p:sp>
        <p:nvSpPr>
          <p:cNvPr id="6" name="矩形 5"/>
          <p:cNvSpPr/>
          <p:nvPr/>
        </p:nvSpPr>
        <p:spPr>
          <a:xfrm>
            <a:off x="571500" y="4724366"/>
            <a:ext cx="8001000" cy="1754188"/>
          </a:xfrm>
          <a:prstGeom prst="rect">
            <a:avLst/>
          </a:prstGeom>
          <a:solidFill>
            <a:schemeClr val="bg1">
              <a:lumMod val="85000"/>
            </a:schemeClr>
          </a:solidFill>
        </p:spPr>
        <p:txBody>
          <a:bodyPr>
            <a:spAutoFit/>
          </a:bodyPr>
          <a:lstStyle/>
          <a:p>
            <a:pPr>
              <a:buFont typeface="Arial" charset="0"/>
              <a:buNone/>
              <a:defRPr/>
            </a:pPr>
            <a:r>
              <a:rPr lang="en-US" altLang="zh-CN" dirty="0">
                <a:latin typeface="Arial" charset="0"/>
              </a:rPr>
              <a:t>Configuration conf = new Configuration();                          conf.set("fs.defaultFS","hdfs://localhost:9000");                        conf.set("fs.hdfs.impl","org.apache.hadoop.hdfs.DistributedFileSystem");</a:t>
            </a:r>
          </a:p>
          <a:p>
            <a:pPr>
              <a:buFont typeface="Arial" charset="0"/>
              <a:buNone/>
              <a:defRPr/>
            </a:pPr>
            <a:r>
              <a:rPr lang="en-US" altLang="zh-CN" dirty="0">
                <a:latin typeface="Arial" charset="0"/>
              </a:rPr>
              <a:t>FileSystem fs = FileSystem.get(conf);</a:t>
            </a:r>
          </a:p>
          <a:p>
            <a:pPr>
              <a:buFont typeface="Arial" charset="0"/>
              <a:buNone/>
              <a:defRPr/>
            </a:pPr>
            <a:r>
              <a:rPr lang="en-US" altLang="zh-CN" dirty="0">
                <a:latin typeface="Arial" charset="0"/>
              </a:rPr>
              <a:t>FSDataInputStream in = fs.open(new Path(uri));</a:t>
            </a:r>
          </a:p>
          <a:p>
            <a:pPr>
              <a:buFont typeface="Arial" charset="0"/>
              <a:buNone/>
              <a:defRPr/>
            </a:pPr>
            <a:r>
              <a:rPr lang="en-US" altLang="zh-CN" dirty="0">
                <a:latin typeface="Arial" charset="0"/>
              </a:rPr>
              <a:t>FSDataOutputStream out = fs.create(new Path(uri));</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noChangeArrowheads="1"/>
          </p:cNvSpPr>
          <p:nvPr>
            <p:ph type="title"/>
          </p:nvPr>
        </p:nvSpPr>
        <p:spPr/>
        <p:txBody>
          <a:bodyPr/>
          <a:lstStyle/>
          <a:p>
            <a:pPr marL="342900" indent="-342900"/>
            <a:r>
              <a:rPr lang="en-US" altLang="zh-CN" b="1" dirty="0" smtClean="0"/>
              <a:t>3.6.1 </a:t>
            </a:r>
            <a:r>
              <a:rPr lang="zh-CN" altLang="en-US" b="1" dirty="0" smtClean="0"/>
              <a:t>读数据的过程</a:t>
            </a:r>
          </a:p>
        </p:txBody>
      </p:sp>
      <p:pic>
        <p:nvPicPr>
          <p:cNvPr id="3379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981200"/>
            <a:ext cx="7924800"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TextBox 4"/>
          <p:cNvSpPr txBox="1">
            <a:spLocks noChangeArrowheads="1"/>
          </p:cNvSpPr>
          <p:nvPr/>
        </p:nvSpPr>
        <p:spPr bwMode="auto">
          <a:xfrm>
            <a:off x="4876800" y="3730625"/>
            <a:ext cx="36385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en-US" altLang="zh-CN" sz="1400" dirty="0"/>
              <a:t>FSDataInputStream</a:t>
            </a:r>
            <a:r>
              <a:rPr lang="zh-CN" altLang="en-US" sz="1400" dirty="0"/>
              <a:t>封装了</a:t>
            </a:r>
            <a:r>
              <a:rPr lang="en-US" altLang="zh-CN" sz="1400" dirty="0"/>
              <a:t>DFSInputStream</a:t>
            </a:r>
            <a:endParaRPr lang="zh-CN" altLang="en-US" sz="1400" dirty="0"/>
          </a:p>
        </p:txBody>
      </p:sp>
      <p:sp>
        <p:nvSpPr>
          <p:cNvPr id="33797" name="矩形 5"/>
          <p:cNvSpPr>
            <a:spLocks noChangeArrowheads="1"/>
          </p:cNvSpPr>
          <p:nvPr/>
        </p:nvSpPr>
        <p:spPr bwMode="auto">
          <a:xfrm>
            <a:off x="393700" y="1371600"/>
            <a:ext cx="4267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en-US" altLang="zh-CN" sz="1200" dirty="0"/>
              <a:t>FileSystem fs = FileSystem.get(conf);</a:t>
            </a:r>
          </a:p>
          <a:p>
            <a:pPr>
              <a:spcBef>
                <a:spcPct val="0"/>
              </a:spcBef>
              <a:buFontTx/>
              <a:buNone/>
            </a:pPr>
            <a:r>
              <a:rPr lang="en-US" altLang="zh-CN" sz="1200" dirty="0"/>
              <a:t>FSDataInputStream in = fs.open(new Path(uri));</a:t>
            </a:r>
          </a:p>
          <a:p>
            <a:pPr>
              <a:spcBef>
                <a:spcPct val="0"/>
              </a:spcBef>
              <a:buFontTx/>
              <a:buNone/>
            </a:pPr>
            <a:endParaRPr lang="en-US" altLang="zh-CN" sz="1200" dirty="0"/>
          </a:p>
        </p:txBody>
      </p:sp>
      <p:cxnSp>
        <p:nvCxnSpPr>
          <p:cNvPr id="33798" name="直接箭头连接符 9"/>
          <p:cNvCxnSpPr>
            <a:cxnSpLocks noChangeShapeType="1"/>
          </p:cNvCxnSpPr>
          <p:nvPr/>
        </p:nvCxnSpPr>
        <p:spPr bwMode="auto">
          <a:xfrm>
            <a:off x="1828800" y="1828800"/>
            <a:ext cx="762000" cy="6096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3799" name="矩形 10"/>
          <p:cNvSpPr>
            <a:spLocks noChangeArrowheads="1"/>
          </p:cNvSpPr>
          <p:nvPr/>
        </p:nvSpPr>
        <p:spPr bwMode="auto">
          <a:xfrm>
            <a:off x="381000" y="1219200"/>
            <a:ext cx="2984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en-US" altLang="zh-CN" sz="1200" dirty="0"/>
              <a:t>Configuration conf = new Configuration();</a:t>
            </a:r>
          </a:p>
        </p:txBody>
      </p:sp>
      <p:sp>
        <p:nvSpPr>
          <p:cNvPr id="33800" name="TextBox 11"/>
          <p:cNvSpPr txBox="1">
            <a:spLocks noChangeArrowheads="1"/>
          </p:cNvSpPr>
          <p:nvPr/>
        </p:nvSpPr>
        <p:spPr bwMode="auto">
          <a:xfrm>
            <a:off x="398463" y="1019175"/>
            <a:ext cx="29400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en-US" altLang="zh-CN" sz="1200" dirty="0"/>
              <a:t>import org.apache.hadoop.fs.FileSystem</a:t>
            </a:r>
            <a:endParaRPr lang="zh-CN" altLang="en-US" sz="1200" dirty="0"/>
          </a:p>
        </p:txBody>
      </p:sp>
      <p:sp>
        <p:nvSpPr>
          <p:cNvPr id="33801" name="TextBox 12"/>
          <p:cNvSpPr txBox="1">
            <a:spLocks noChangeArrowheads="1"/>
          </p:cNvSpPr>
          <p:nvPr/>
        </p:nvSpPr>
        <p:spPr bwMode="auto">
          <a:xfrm>
            <a:off x="4829175" y="1066800"/>
            <a:ext cx="4314825"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400" dirty="0"/>
              <a:t>通过</a:t>
            </a:r>
            <a:r>
              <a:rPr lang="en-US" altLang="zh-CN" sz="1400" dirty="0"/>
              <a:t>ClientProtocal.getBlockLocations()</a:t>
            </a:r>
          </a:p>
          <a:p>
            <a:pPr>
              <a:spcBef>
                <a:spcPct val="0"/>
              </a:spcBef>
              <a:buFontTx/>
              <a:buNone/>
            </a:pPr>
            <a:r>
              <a:rPr lang="zh-CN" altLang="en-US" sz="1400" dirty="0"/>
              <a:t>远程调用名称节点，获得文件开始部分数据块的位置</a:t>
            </a:r>
            <a:endParaRPr lang="en-US" altLang="zh-CN" sz="1400" dirty="0"/>
          </a:p>
          <a:p>
            <a:pPr>
              <a:spcBef>
                <a:spcPct val="0"/>
              </a:spcBef>
              <a:buFontTx/>
              <a:buNone/>
            </a:pPr>
            <a:r>
              <a:rPr lang="zh-CN" altLang="en-US" sz="1400" dirty="0"/>
              <a:t>对于该数据块，名称节点返回保存该数据块</a:t>
            </a:r>
            <a:endParaRPr lang="en-US" altLang="zh-CN" sz="1400" dirty="0"/>
          </a:p>
          <a:p>
            <a:pPr>
              <a:spcBef>
                <a:spcPct val="0"/>
              </a:spcBef>
              <a:buFontTx/>
              <a:buNone/>
            </a:pPr>
            <a:r>
              <a:rPr lang="zh-CN" altLang="en-US" sz="1400" dirty="0"/>
              <a:t>的所有数据节点的地址</a:t>
            </a:r>
            <a:endParaRPr lang="en-US" altLang="zh-CN" sz="1400" dirty="0"/>
          </a:p>
          <a:p>
            <a:pPr>
              <a:spcBef>
                <a:spcPct val="0"/>
              </a:spcBef>
              <a:buFontTx/>
              <a:buNone/>
            </a:pPr>
            <a:r>
              <a:rPr lang="zh-CN" altLang="en-US" sz="1400" dirty="0"/>
              <a:t>并根据距离客户端远近进行排序</a:t>
            </a:r>
          </a:p>
        </p:txBody>
      </p:sp>
      <p:cxnSp>
        <p:nvCxnSpPr>
          <p:cNvPr id="33802" name="直接箭头连接符 14"/>
          <p:cNvCxnSpPr>
            <a:cxnSpLocks noChangeShapeType="1"/>
          </p:cNvCxnSpPr>
          <p:nvPr/>
        </p:nvCxnSpPr>
        <p:spPr bwMode="auto">
          <a:xfrm>
            <a:off x="5562600" y="2209800"/>
            <a:ext cx="0" cy="3810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3803" name="直接箭头连接符 11"/>
          <p:cNvCxnSpPr>
            <a:cxnSpLocks noChangeShapeType="1"/>
            <a:stCxn id="33796" idx="1"/>
          </p:cNvCxnSpPr>
          <p:nvPr/>
        </p:nvCxnSpPr>
        <p:spPr bwMode="auto">
          <a:xfrm flipH="1" flipV="1">
            <a:off x="4191000" y="3581400"/>
            <a:ext cx="685800" cy="30321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3804" name="TextBox 12"/>
          <p:cNvSpPr txBox="1">
            <a:spLocks noChangeArrowheads="1"/>
          </p:cNvSpPr>
          <p:nvPr/>
        </p:nvSpPr>
        <p:spPr bwMode="auto">
          <a:xfrm>
            <a:off x="609600" y="4876800"/>
            <a:ext cx="30813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200" dirty="0"/>
              <a:t>客户端获得输入流</a:t>
            </a:r>
            <a:r>
              <a:rPr lang="en-US" altLang="zh-CN" sz="1200" dirty="0"/>
              <a:t>FSDataInputStream</a:t>
            </a:r>
            <a:r>
              <a:rPr lang="zh-CN" altLang="en-US" sz="1200" dirty="0"/>
              <a:t>以后</a:t>
            </a:r>
            <a:endParaRPr lang="en-US" altLang="zh-CN" sz="1200" dirty="0"/>
          </a:p>
          <a:p>
            <a:pPr>
              <a:spcBef>
                <a:spcPct val="0"/>
              </a:spcBef>
              <a:buFontTx/>
              <a:buNone/>
            </a:pPr>
            <a:r>
              <a:rPr lang="zh-CN" altLang="en-US" sz="1200" dirty="0"/>
              <a:t>调用</a:t>
            </a:r>
            <a:r>
              <a:rPr lang="en-US" altLang="zh-CN" sz="1200" dirty="0"/>
              <a:t>read()</a:t>
            </a:r>
            <a:r>
              <a:rPr lang="zh-CN" altLang="en-US" sz="1200" dirty="0"/>
              <a:t>函数开始读取数据</a:t>
            </a:r>
            <a:endParaRPr lang="en-US" altLang="zh-CN" sz="1200" dirty="0"/>
          </a:p>
          <a:p>
            <a:pPr>
              <a:spcBef>
                <a:spcPct val="0"/>
              </a:spcBef>
              <a:buFontTx/>
              <a:buNone/>
            </a:pPr>
            <a:r>
              <a:rPr lang="zh-CN" altLang="en-US" sz="1200" dirty="0"/>
              <a:t>输入流根据前面的排序结果</a:t>
            </a:r>
            <a:endParaRPr lang="en-US" altLang="zh-CN" sz="1200" dirty="0"/>
          </a:p>
          <a:p>
            <a:pPr>
              <a:spcBef>
                <a:spcPct val="0"/>
              </a:spcBef>
              <a:buFontTx/>
              <a:buNone/>
            </a:pPr>
            <a:r>
              <a:rPr lang="zh-CN" altLang="en-US" sz="1200" dirty="0"/>
              <a:t>选择距离客户端最近的数据节点</a:t>
            </a:r>
            <a:endParaRPr lang="en-US" altLang="zh-CN" sz="1200" dirty="0"/>
          </a:p>
          <a:p>
            <a:pPr>
              <a:spcBef>
                <a:spcPct val="0"/>
              </a:spcBef>
              <a:buFontTx/>
              <a:buNone/>
            </a:pPr>
            <a:r>
              <a:rPr lang="zh-CN" altLang="en-US" sz="1200" dirty="0"/>
              <a:t>建立连接并读取数据</a:t>
            </a:r>
          </a:p>
        </p:txBody>
      </p:sp>
      <p:cxnSp>
        <p:nvCxnSpPr>
          <p:cNvPr id="33805" name="直接箭头连接符 14"/>
          <p:cNvCxnSpPr>
            <a:cxnSpLocks noChangeShapeType="1"/>
            <a:stCxn id="33804" idx="0"/>
          </p:cNvCxnSpPr>
          <p:nvPr/>
        </p:nvCxnSpPr>
        <p:spPr bwMode="auto">
          <a:xfrm flipV="1">
            <a:off x="2151063" y="3200400"/>
            <a:ext cx="515937" cy="1676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3806" name="TextBox 17"/>
          <p:cNvSpPr txBox="1">
            <a:spLocks noChangeArrowheads="1"/>
          </p:cNvSpPr>
          <p:nvPr/>
        </p:nvSpPr>
        <p:spPr bwMode="auto">
          <a:xfrm>
            <a:off x="3895725" y="6167438"/>
            <a:ext cx="3724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200" dirty="0"/>
              <a:t>数据从数据节点读到客户端，当该数据块读取完毕时</a:t>
            </a:r>
            <a:endParaRPr lang="en-US" altLang="zh-CN" sz="1200" dirty="0"/>
          </a:p>
          <a:p>
            <a:pPr>
              <a:spcBef>
                <a:spcPct val="0"/>
              </a:spcBef>
              <a:buFontTx/>
              <a:buNone/>
            </a:pPr>
            <a:r>
              <a:rPr lang="en-US" altLang="zh-CN" sz="1200" dirty="0"/>
              <a:t> FSDataInputStream</a:t>
            </a:r>
            <a:r>
              <a:rPr lang="zh-CN" altLang="en-US" sz="1200" dirty="0"/>
              <a:t>关闭和该数据节点的连接</a:t>
            </a:r>
          </a:p>
        </p:txBody>
      </p:sp>
      <p:cxnSp>
        <p:nvCxnSpPr>
          <p:cNvPr id="33807" name="直接箭头连接符 19"/>
          <p:cNvCxnSpPr>
            <a:cxnSpLocks noChangeShapeType="1"/>
          </p:cNvCxnSpPr>
          <p:nvPr/>
        </p:nvCxnSpPr>
        <p:spPr bwMode="auto">
          <a:xfrm flipH="1" flipV="1">
            <a:off x="4191000" y="4724400"/>
            <a:ext cx="609600" cy="14478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3808" name="矩形 22"/>
          <p:cNvSpPr>
            <a:spLocks noChangeArrowheads="1"/>
          </p:cNvSpPr>
          <p:nvPr/>
        </p:nvSpPr>
        <p:spPr bwMode="auto">
          <a:xfrm>
            <a:off x="6400800" y="3200400"/>
            <a:ext cx="2835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200" dirty="0"/>
              <a:t>通过</a:t>
            </a:r>
            <a:r>
              <a:rPr lang="en-US" altLang="zh-CN" sz="1200" dirty="0"/>
              <a:t>ClientProtocal.getBlockLocations()</a:t>
            </a:r>
          </a:p>
          <a:p>
            <a:pPr>
              <a:spcBef>
                <a:spcPct val="0"/>
              </a:spcBef>
              <a:buFontTx/>
              <a:buNone/>
            </a:pPr>
            <a:r>
              <a:rPr lang="zh-CN" altLang="en-US" sz="1200" dirty="0"/>
              <a:t>查找下一个数据块</a:t>
            </a:r>
            <a:endParaRPr lang="en-US" altLang="zh-CN" sz="12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noChangeArrowheads="1"/>
          </p:cNvSpPr>
          <p:nvPr>
            <p:ph type="title"/>
          </p:nvPr>
        </p:nvSpPr>
        <p:spPr/>
        <p:txBody>
          <a:bodyPr/>
          <a:lstStyle/>
          <a:p>
            <a:pPr marL="342900" indent="-342900"/>
            <a:r>
              <a:rPr lang="en-US" altLang="zh-CN" b="1" dirty="0" smtClean="0"/>
              <a:t>3.6.2	 </a:t>
            </a:r>
            <a:r>
              <a:rPr lang="zh-CN" altLang="en-US" b="1" dirty="0" smtClean="0"/>
              <a:t>写数据的过程</a:t>
            </a:r>
          </a:p>
        </p:txBody>
      </p:sp>
      <p:pic>
        <p:nvPicPr>
          <p:cNvPr id="34819"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2133600"/>
            <a:ext cx="8077200" cy="400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矩形 5"/>
          <p:cNvSpPr>
            <a:spLocks noChangeArrowheads="1"/>
          </p:cNvSpPr>
          <p:nvPr/>
        </p:nvSpPr>
        <p:spPr bwMode="auto">
          <a:xfrm>
            <a:off x="2667000" y="1371600"/>
            <a:ext cx="4267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en-US" altLang="zh-CN" sz="1200" dirty="0"/>
              <a:t>FileSystem fs = FileSystem.get(conf);</a:t>
            </a:r>
          </a:p>
          <a:p>
            <a:pPr>
              <a:spcBef>
                <a:spcPct val="0"/>
              </a:spcBef>
              <a:buFontTx/>
              <a:buNone/>
            </a:pPr>
            <a:r>
              <a:rPr lang="en-US" altLang="zh-CN" sz="1200" dirty="0"/>
              <a:t>FSDataOutputStream out = fs.create(new Path(uri));</a:t>
            </a:r>
          </a:p>
          <a:p>
            <a:pPr>
              <a:spcBef>
                <a:spcPct val="0"/>
              </a:spcBef>
              <a:buFontTx/>
              <a:buNone/>
            </a:pPr>
            <a:endParaRPr lang="en-US" altLang="zh-CN" sz="1200" dirty="0"/>
          </a:p>
        </p:txBody>
      </p:sp>
      <p:sp>
        <p:nvSpPr>
          <p:cNvPr id="34821" name="矩形 10"/>
          <p:cNvSpPr>
            <a:spLocks noChangeArrowheads="1"/>
          </p:cNvSpPr>
          <p:nvPr/>
        </p:nvSpPr>
        <p:spPr bwMode="auto">
          <a:xfrm>
            <a:off x="2654300" y="1219200"/>
            <a:ext cx="2984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en-US" altLang="zh-CN" sz="1200" dirty="0"/>
              <a:t>Configuration conf = new Configuration();</a:t>
            </a:r>
          </a:p>
        </p:txBody>
      </p:sp>
      <p:sp>
        <p:nvSpPr>
          <p:cNvPr id="34822" name="TextBox 11"/>
          <p:cNvSpPr txBox="1">
            <a:spLocks noChangeArrowheads="1"/>
          </p:cNvSpPr>
          <p:nvPr/>
        </p:nvSpPr>
        <p:spPr bwMode="auto">
          <a:xfrm>
            <a:off x="2671763" y="1019175"/>
            <a:ext cx="29400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en-US" altLang="zh-CN" sz="1200" dirty="0"/>
              <a:t>import org.apache.hadoop.fs.FileSystem</a:t>
            </a:r>
            <a:endParaRPr lang="zh-CN" altLang="en-US" sz="1200" dirty="0"/>
          </a:p>
        </p:txBody>
      </p:sp>
      <p:cxnSp>
        <p:nvCxnSpPr>
          <p:cNvPr id="34823" name="直接箭头连接符 8"/>
          <p:cNvCxnSpPr>
            <a:cxnSpLocks noChangeShapeType="1"/>
          </p:cNvCxnSpPr>
          <p:nvPr/>
        </p:nvCxnSpPr>
        <p:spPr bwMode="auto">
          <a:xfrm flipH="1">
            <a:off x="2590800" y="1828800"/>
            <a:ext cx="1066800" cy="6096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4824" name="TextBox 9"/>
          <p:cNvSpPr txBox="1">
            <a:spLocks noChangeArrowheads="1"/>
          </p:cNvSpPr>
          <p:nvPr/>
        </p:nvSpPr>
        <p:spPr bwMode="auto">
          <a:xfrm>
            <a:off x="4876800" y="1792288"/>
            <a:ext cx="40322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en-US" altLang="zh-CN" sz="1200" dirty="0"/>
              <a:t>RPC</a:t>
            </a:r>
            <a:r>
              <a:rPr lang="zh-CN" altLang="en-US" sz="1200"/>
              <a:t>远程调用名称节点</a:t>
            </a:r>
            <a:endParaRPr lang="en-US" altLang="zh-CN" sz="1200" dirty="0"/>
          </a:p>
          <a:p>
            <a:pPr>
              <a:spcBef>
                <a:spcPct val="0"/>
              </a:spcBef>
              <a:buFontTx/>
              <a:buNone/>
            </a:pPr>
            <a:r>
              <a:rPr lang="zh-CN" altLang="en-US" sz="1200"/>
              <a:t>在文件系统的命名空间中新建一个文件</a:t>
            </a:r>
            <a:endParaRPr lang="en-US" altLang="zh-CN" sz="1200" dirty="0"/>
          </a:p>
          <a:p>
            <a:pPr>
              <a:spcBef>
                <a:spcPct val="0"/>
              </a:spcBef>
              <a:buFontTx/>
              <a:buNone/>
            </a:pPr>
            <a:r>
              <a:rPr lang="zh-CN" altLang="en-US" sz="1200"/>
              <a:t>名称节点会执行一些检查（文件是否存在，客户端权限）</a:t>
            </a:r>
          </a:p>
        </p:txBody>
      </p:sp>
      <p:cxnSp>
        <p:nvCxnSpPr>
          <p:cNvPr id="34825" name="直接箭头连接符 11"/>
          <p:cNvCxnSpPr>
            <a:cxnSpLocks noChangeShapeType="1"/>
          </p:cNvCxnSpPr>
          <p:nvPr/>
        </p:nvCxnSpPr>
        <p:spPr bwMode="auto">
          <a:xfrm flipH="1">
            <a:off x="5181600" y="2362200"/>
            <a:ext cx="228600" cy="3048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4826" name="TextBox 4"/>
          <p:cNvSpPr txBox="1">
            <a:spLocks noChangeArrowheads="1"/>
          </p:cNvSpPr>
          <p:nvPr/>
        </p:nvSpPr>
        <p:spPr bwMode="auto">
          <a:xfrm>
            <a:off x="4724400" y="3886200"/>
            <a:ext cx="3917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en-US" altLang="zh-CN" sz="1400" dirty="0"/>
              <a:t>FSDataOutputStream</a:t>
            </a:r>
            <a:r>
              <a:rPr lang="zh-CN" altLang="en-US" sz="1400" dirty="0"/>
              <a:t>封装了</a:t>
            </a:r>
            <a:r>
              <a:rPr lang="en-US" altLang="zh-CN" sz="1400" dirty="0"/>
              <a:t>DFSOutputStream</a:t>
            </a:r>
            <a:endParaRPr lang="zh-CN" altLang="en-US" sz="1400" dirty="0"/>
          </a:p>
        </p:txBody>
      </p:sp>
      <p:cxnSp>
        <p:nvCxnSpPr>
          <p:cNvPr id="34827" name="直接箭头连接符 14"/>
          <p:cNvCxnSpPr>
            <a:cxnSpLocks noChangeShapeType="1"/>
          </p:cNvCxnSpPr>
          <p:nvPr/>
        </p:nvCxnSpPr>
        <p:spPr bwMode="auto">
          <a:xfrm flipH="1" flipV="1">
            <a:off x="4114800" y="3886200"/>
            <a:ext cx="762000" cy="152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4828" name="矩形 17"/>
          <p:cNvSpPr>
            <a:spLocks noChangeArrowheads="1"/>
          </p:cNvSpPr>
          <p:nvPr/>
        </p:nvSpPr>
        <p:spPr bwMode="auto">
          <a:xfrm>
            <a:off x="315913" y="4724400"/>
            <a:ext cx="30368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r">
              <a:spcBef>
                <a:spcPct val="0"/>
              </a:spcBef>
              <a:buFontTx/>
              <a:buNone/>
            </a:pPr>
            <a:r>
              <a:rPr lang="zh-CN" altLang="en-US" sz="1100" dirty="0"/>
              <a:t>数据被分成一个个分包</a:t>
            </a:r>
            <a:endParaRPr lang="en-US" altLang="zh-CN" sz="1100" dirty="0"/>
          </a:p>
          <a:p>
            <a:pPr algn="r">
              <a:spcBef>
                <a:spcPct val="0"/>
              </a:spcBef>
              <a:buFontTx/>
              <a:buNone/>
            </a:pPr>
            <a:r>
              <a:rPr lang="zh-CN" altLang="en-US" sz="1100" dirty="0"/>
              <a:t>分包被放入</a:t>
            </a:r>
            <a:r>
              <a:rPr lang="en-US" altLang="zh-CN" sz="1100" dirty="0"/>
              <a:t>DFSOutputStream</a:t>
            </a:r>
            <a:r>
              <a:rPr lang="zh-CN" altLang="en-US" sz="1100" dirty="0"/>
              <a:t>对象的内部队列</a:t>
            </a:r>
            <a:endParaRPr lang="en-US" altLang="zh-CN" sz="1100" dirty="0"/>
          </a:p>
          <a:p>
            <a:pPr algn="r">
              <a:spcBef>
                <a:spcPct val="0"/>
              </a:spcBef>
              <a:buFontTx/>
              <a:buNone/>
            </a:pPr>
            <a:r>
              <a:rPr lang="en-US" altLang="zh-CN" sz="1100" dirty="0"/>
              <a:t>DFSOutputStream</a:t>
            </a:r>
            <a:r>
              <a:rPr lang="zh-CN" altLang="en-US" sz="1100" dirty="0"/>
              <a:t>向名称节点申请</a:t>
            </a:r>
            <a:endParaRPr lang="en-US" altLang="zh-CN" sz="1100" dirty="0"/>
          </a:p>
          <a:p>
            <a:pPr algn="r">
              <a:spcBef>
                <a:spcPct val="0"/>
              </a:spcBef>
              <a:buFontTx/>
              <a:buNone/>
            </a:pPr>
            <a:r>
              <a:rPr lang="zh-CN" altLang="en-US" sz="1100" dirty="0"/>
              <a:t>保存数据块的若干数据节点</a:t>
            </a:r>
          </a:p>
        </p:txBody>
      </p:sp>
      <p:sp>
        <p:nvSpPr>
          <p:cNvPr id="34829" name="TextBox 18"/>
          <p:cNvSpPr txBox="1">
            <a:spLocks noChangeArrowheads="1"/>
          </p:cNvSpPr>
          <p:nvPr/>
        </p:nvSpPr>
        <p:spPr bwMode="auto">
          <a:xfrm>
            <a:off x="5181600" y="4267200"/>
            <a:ext cx="31083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200"/>
              <a:t>这些数据节点形成一个数据流管道</a:t>
            </a:r>
            <a:endParaRPr lang="en-US" altLang="zh-CN" sz="1200" dirty="0"/>
          </a:p>
          <a:p>
            <a:pPr>
              <a:spcBef>
                <a:spcPct val="0"/>
              </a:spcBef>
              <a:buFontTx/>
              <a:buNone/>
            </a:pPr>
            <a:r>
              <a:rPr lang="zh-CN" altLang="en-US" sz="1200"/>
              <a:t>队列中的分包最后被打包成数据包</a:t>
            </a:r>
            <a:endParaRPr lang="en-US" altLang="zh-CN" sz="1200" dirty="0"/>
          </a:p>
          <a:p>
            <a:pPr>
              <a:spcBef>
                <a:spcPct val="0"/>
              </a:spcBef>
              <a:buFontTx/>
              <a:buNone/>
            </a:pPr>
            <a:r>
              <a:rPr lang="zh-CN" altLang="en-US" sz="1200"/>
              <a:t>发往数据流管道中的第一个数据节点</a:t>
            </a:r>
            <a:endParaRPr lang="en-US" altLang="zh-CN" sz="1200" dirty="0"/>
          </a:p>
          <a:p>
            <a:pPr>
              <a:spcBef>
                <a:spcPct val="0"/>
              </a:spcBef>
              <a:buFontTx/>
              <a:buNone/>
            </a:pPr>
            <a:r>
              <a:rPr lang="zh-CN" altLang="en-US" sz="1200"/>
              <a:t>第一个数据节点将数据包发送到第二个节点</a:t>
            </a:r>
            <a:endParaRPr lang="en-US" altLang="zh-CN" sz="1200" dirty="0"/>
          </a:p>
          <a:p>
            <a:pPr>
              <a:spcBef>
                <a:spcPct val="0"/>
              </a:spcBef>
              <a:buFontTx/>
              <a:buNone/>
            </a:pPr>
            <a:r>
              <a:rPr lang="zh-CN" altLang="en-US" sz="1200"/>
              <a:t>依此类推，形成“流水线复制”</a:t>
            </a:r>
          </a:p>
        </p:txBody>
      </p:sp>
      <p:cxnSp>
        <p:nvCxnSpPr>
          <p:cNvPr id="34830" name="直接箭头连接符 21"/>
          <p:cNvCxnSpPr>
            <a:cxnSpLocks noChangeShapeType="1"/>
          </p:cNvCxnSpPr>
          <p:nvPr/>
        </p:nvCxnSpPr>
        <p:spPr bwMode="auto">
          <a:xfrm flipH="1">
            <a:off x="4876800" y="5257800"/>
            <a:ext cx="990600" cy="2286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4831" name="直接箭头连接符 23"/>
          <p:cNvCxnSpPr>
            <a:cxnSpLocks noChangeShapeType="1"/>
          </p:cNvCxnSpPr>
          <p:nvPr/>
        </p:nvCxnSpPr>
        <p:spPr bwMode="auto">
          <a:xfrm>
            <a:off x="6400800" y="5257800"/>
            <a:ext cx="381000" cy="152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4832" name="TextBox 24"/>
          <p:cNvSpPr txBox="1">
            <a:spLocks noChangeArrowheads="1"/>
          </p:cNvSpPr>
          <p:nvPr/>
        </p:nvSpPr>
        <p:spPr bwMode="auto">
          <a:xfrm>
            <a:off x="3124200" y="6019800"/>
            <a:ext cx="52625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200"/>
              <a:t>为了保证节点数据准确，接收到数据的数据节点要向发送者发送“确认包”</a:t>
            </a:r>
            <a:endParaRPr lang="en-US" altLang="zh-CN" sz="1200" dirty="0"/>
          </a:p>
          <a:p>
            <a:pPr>
              <a:spcBef>
                <a:spcPct val="0"/>
              </a:spcBef>
              <a:buFontTx/>
              <a:buNone/>
            </a:pPr>
            <a:r>
              <a:rPr lang="zh-CN" altLang="en-US" sz="1200"/>
              <a:t>确认包沿着数据流管道逆流而上，经过各个节点最终到达客户端</a:t>
            </a:r>
            <a:endParaRPr lang="en-US" altLang="zh-CN" sz="1200" dirty="0"/>
          </a:p>
          <a:p>
            <a:pPr>
              <a:spcBef>
                <a:spcPct val="0"/>
              </a:spcBef>
              <a:buFontTx/>
              <a:buNone/>
            </a:pPr>
            <a:r>
              <a:rPr lang="zh-CN" altLang="en-US" sz="1200"/>
              <a:t>客户端收到应答时，它将对应的分包从内部队列移除</a:t>
            </a:r>
          </a:p>
        </p:txBody>
      </p:sp>
      <p:cxnSp>
        <p:nvCxnSpPr>
          <p:cNvPr id="34833" name="直接箭头连接符 26"/>
          <p:cNvCxnSpPr>
            <a:cxnSpLocks noChangeShapeType="1"/>
          </p:cNvCxnSpPr>
          <p:nvPr/>
        </p:nvCxnSpPr>
        <p:spPr bwMode="auto">
          <a:xfrm flipV="1">
            <a:off x="6934200" y="5943600"/>
            <a:ext cx="76200" cy="152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4834" name="直接箭头连接符 28"/>
          <p:cNvCxnSpPr>
            <a:cxnSpLocks noChangeShapeType="1"/>
          </p:cNvCxnSpPr>
          <p:nvPr/>
        </p:nvCxnSpPr>
        <p:spPr bwMode="auto">
          <a:xfrm flipH="1" flipV="1">
            <a:off x="4876800" y="5943600"/>
            <a:ext cx="76200" cy="152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4835" name="TextBox 29"/>
          <p:cNvSpPr txBox="1">
            <a:spLocks noChangeArrowheads="1"/>
          </p:cNvSpPr>
          <p:nvPr/>
        </p:nvSpPr>
        <p:spPr bwMode="auto">
          <a:xfrm>
            <a:off x="6319838" y="3240088"/>
            <a:ext cx="22145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en-US" altLang="zh-CN" sz="1200" dirty="0"/>
              <a:t>DFSOutputStream</a:t>
            </a:r>
            <a:r>
              <a:rPr lang="zh-CN" altLang="en-US" sz="1200" dirty="0"/>
              <a:t>调用</a:t>
            </a:r>
            <a:endParaRPr lang="en-US" altLang="zh-CN" sz="1200" dirty="0"/>
          </a:p>
          <a:p>
            <a:pPr>
              <a:spcBef>
                <a:spcPct val="0"/>
              </a:spcBef>
              <a:buFontTx/>
              <a:buNone/>
            </a:pPr>
            <a:r>
              <a:rPr lang="en-US" altLang="zh-CN" sz="1200" dirty="0"/>
              <a:t>ClientProtocal.complete()</a:t>
            </a:r>
            <a:r>
              <a:rPr lang="zh-CN" altLang="en-US" sz="1200" dirty="0"/>
              <a:t>方法</a:t>
            </a:r>
            <a:endParaRPr lang="en-US" altLang="zh-CN" sz="1200" dirty="0"/>
          </a:p>
          <a:p>
            <a:pPr>
              <a:spcBef>
                <a:spcPct val="0"/>
              </a:spcBef>
              <a:buFontTx/>
              <a:buNone/>
            </a:pPr>
            <a:r>
              <a:rPr lang="zh-CN" altLang="en-US" sz="1200" dirty="0"/>
              <a:t>通知名称节点关闭文件</a:t>
            </a:r>
          </a:p>
        </p:txBody>
      </p:sp>
      <p:cxnSp>
        <p:nvCxnSpPr>
          <p:cNvPr id="34836" name="直接箭头连接符 31"/>
          <p:cNvCxnSpPr>
            <a:cxnSpLocks noChangeShapeType="1"/>
            <a:stCxn id="34835" idx="1"/>
          </p:cNvCxnSpPr>
          <p:nvPr/>
        </p:nvCxnSpPr>
        <p:spPr bwMode="auto">
          <a:xfrm flipH="1" flipV="1">
            <a:off x="6019800" y="3352800"/>
            <a:ext cx="300038" cy="20955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2"/>
          <p:cNvSpPr>
            <a:spLocks noGrp="1" noChangeArrowheads="1"/>
          </p:cNvSpPr>
          <p:nvPr>
            <p:ph type="title"/>
          </p:nvPr>
        </p:nvSpPr>
        <p:spPr/>
        <p:txBody>
          <a:bodyPr/>
          <a:lstStyle/>
          <a:p>
            <a:r>
              <a:rPr lang="zh-CN" altLang="zh-CN" smtClean="0"/>
              <a:t>3.7 HDFS</a:t>
            </a:r>
            <a:r>
              <a:rPr lang="zh-CN" altLang="en-US" smtClean="0"/>
              <a:t>编程实践</a:t>
            </a:r>
          </a:p>
        </p:txBody>
      </p:sp>
      <p:sp>
        <p:nvSpPr>
          <p:cNvPr id="35843" name="矩形 1"/>
          <p:cNvSpPr>
            <a:spLocks noChangeArrowheads="1"/>
          </p:cNvSpPr>
          <p:nvPr/>
        </p:nvSpPr>
        <p:spPr bwMode="auto">
          <a:xfrm>
            <a:off x="152516" y="1371600"/>
            <a:ext cx="876277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lnSpc>
                <a:spcPct val="150000"/>
              </a:lnSpc>
              <a:spcBef>
                <a:spcPct val="0"/>
              </a:spcBef>
              <a:buFontTx/>
              <a:buNone/>
            </a:pPr>
            <a:r>
              <a:rPr lang="zh-CN" altLang="en-US" sz="2000" dirty="0" smtClean="0"/>
              <a:t>（</a:t>
            </a:r>
            <a:r>
              <a:rPr lang="en-US" altLang="zh-CN" sz="2000" dirty="0" smtClean="0"/>
              <a:t>1</a:t>
            </a:r>
            <a:r>
              <a:rPr lang="zh-CN" altLang="en-US" sz="2000" dirty="0" smtClean="0"/>
              <a:t>）</a:t>
            </a:r>
            <a:r>
              <a:rPr lang="zh-CN" altLang="zh-CN" sz="2000" dirty="0" smtClean="0"/>
              <a:t>Hadoop</a:t>
            </a:r>
            <a:r>
              <a:rPr lang="zh-CN" altLang="en-US" sz="2000" dirty="0"/>
              <a:t>提供了关于</a:t>
            </a:r>
            <a:r>
              <a:rPr lang="zh-CN" altLang="zh-CN" sz="2000" dirty="0"/>
              <a:t>HDFS</a:t>
            </a:r>
            <a:r>
              <a:rPr lang="zh-CN" altLang="en-US" sz="2000" dirty="0"/>
              <a:t>在</a:t>
            </a:r>
            <a:r>
              <a:rPr lang="zh-CN" altLang="zh-CN" sz="2000" dirty="0"/>
              <a:t>Linux</a:t>
            </a:r>
            <a:r>
              <a:rPr lang="zh-CN" altLang="en-US" sz="2000" dirty="0"/>
              <a:t>操作系统上进行文件操作的常用</a:t>
            </a:r>
            <a:r>
              <a:rPr lang="zh-CN" altLang="zh-CN" sz="2000" dirty="0"/>
              <a:t>Shell</a:t>
            </a:r>
            <a:r>
              <a:rPr lang="zh-CN" altLang="en-US" sz="2000" dirty="0"/>
              <a:t>命令以及</a:t>
            </a:r>
            <a:r>
              <a:rPr lang="zh-CN" altLang="zh-CN" sz="2000" dirty="0"/>
              <a:t>Java API</a:t>
            </a:r>
            <a:r>
              <a:rPr lang="zh-CN" altLang="en-US" sz="2000" dirty="0"/>
              <a:t>。同时还可以利用</a:t>
            </a:r>
            <a:r>
              <a:rPr lang="zh-CN" altLang="zh-CN" sz="2000" dirty="0"/>
              <a:t>Web</a:t>
            </a:r>
            <a:r>
              <a:rPr lang="zh-CN" altLang="en-US" sz="2000" dirty="0"/>
              <a:t>界面查看和管理</a:t>
            </a:r>
            <a:r>
              <a:rPr lang="zh-CN" altLang="zh-CN" sz="2000" dirty="0"/>
              <a:t>Hadoop</a:t>
            </a:r>
            <a:r>
              <a:rPr lang="zh-CN" altLang="en-US" sz="2000" dirty="0" smtClean="0"/>
              <a:t>文件系统。</a:t>
            </a:r>
            <a:endParaRPr lang="en-US" altLang="zh-CN" sz="2000" dirty="0"/>
          </a:p>
          <a:p>
            <a:pPr algn="just" eaLnBrk="1" hangingPunct="1">
              <a:lnSpc>
                <a:spcPct val="150000"/>
              </a:lnSpc>
              <a:spcBef>
                <a:spcPct val="0"/>
              </a:spcBef>
              <a:buFontTx/>
              <a:buNone/>
            </a:pPr>
            <a:r>
              <a:rPr lang="zh-CN" altLang="en-US" sz="2000" dirty="0" smtClean="0"/>
              <a:t>（</a:t>
            </a:r>
            <a:r>
              <a:rPr lang="en-US" altLang="zh-CN" sz="2000" dirty="0" smtClean="0"/>
              <a:t>2</a:t>
            </a:r>
            <a:r>
              <a:rPr lang="zh-CN" altLang="en-US" sz="2000" dirty="0" smtClean="0"/>
              <a:t>）</a:t>
            </a:r>
            <a:r>
              <a:rPr lang="en-US" altLang="zh-CN" sz="2000" dirty="0" smtClean="0"/>
              <a:t>Hadoop</a:t>
            </a:r>
            <a:r>
              <a:rPr lang="zh-CN" altLang="en-US" sz="2000" dirty="0"/>
              <a:t>安装成功后，已经包含</a:t>
            </a:r>
            <a:r>
              <a:rPr lang="en-US" altLang="zh-CN" sz="2000" dirty="0"/>
              <a:t>HDFS</a:t>
            </a:r>
            <a:r>
              <a:rPr lang="zh-CN" altLang="en-US" sz="2000" dirty="0"/>
              <a:t>和</a:t>
            </a:r>
            <a:r>
              <a:rPr lang="en-US" altLang="zh-CN" sz="2000" dirty="0"/>
              <a:t>MapReduce</a:t>
            </a:r>
            <a:r>
              <a:rPr lang="zh-CN" altLang="en-US" sz="2000" dirty="0"/>
              <a:t>，不需要额外安装</a:t>
            </a:r>
            <a:r>
              <a:rPr lang="zh-CN" altLang="en-US" sz="2000" dirty="0" smtClean="0"/>
              <a:t>。</a:t>
            </a:r>
            <a:endParaRPr lang="zh-CN" altLang="en-US" sz="2000" dirty="0"/>
          </a:p>
        </p:txBody>
      </p:sp>
      <p:sp>
        <p:nvSpPr>
          <p:cNvPr id="35844" name="矩形 3"/>
          <p:cNvSpPr>
            <a:spLocks noChangeArrowheads="1"/>
          </p:cNvSpPr>
          <p:nvPr/>
        </p:nvSpPr>
        <p:spPr bwMode="auto">
          <a:xfrm>
            <a:off x="685800" y="4295709"/>
            <a:ext cx="701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800" dirty="0"/>
              <a:t>在学习</a:t>
            </a:r>
            <a:r>
              <a:rPr lang="en-US" altLang="zh-CN" sz="1800" dirty="0"/>
              <a:t>HDFS</a:t>
            </a:r>
            <a:r>
              <a:rPr lang="zh-CN" altLang="en-US" sz="1800" dirty="0"/>
              <a:t>编程实践前，我们需要启动</a:t>
            </a:r>
            <a:r>
              <a:rPr lang="en-US" altLang="zh-CN" sz="1800" dirty="0"/>
              <a:t>Hadoop</a:t>
            </a:r>
            <a:r>
              <a:rPr lang="zh-CN" altLang="en-US" sz="1800" dirty="0"/>
              <a:t>。执行如下命令：</a:t>
            </a:r>
          </a:p>
        </p:txBody>
      </p:sp>
      <p:pic>
        <p:nvPicPr>
          <p:cNvPr id="3584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25" y="4829109"/>
            <a:ext cx="7648575"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2"/>
          <p:cNvSpPr>
            <a:spLocks noGrp="1" noChangeArrowheads="1"/>
          </p:cNvSpPr>
          <p:nvPr>
            <p:ph type="title"/>
          </p:nvPr>
        </p:nvSpPr>
        <p:spPr/>
        <p:txBody>
          <a:bodyPr/>
          <a:lstStyle/>
          <a:p>
            <a:r>
              <a:rPr lang="en-US" altLang="zh-CN" dirty="0" smtClean="0"/>
              <a:t>3.7.1 HDFS</a:t>
            </a:r>
            <a:r>
              <a:rPr lang="zh-CN" altLang="en-US" dirty="0" smtClean="0"/>
              <a:t>常用命令</a:t>
            </a:r>
          </a:p>
        </p:txBody>
      </p:sp>
      <p:sp>
        <p:nvSpPr>
          <p:cNvPr id="36867" name="Rectangle 5"/>
          <p:cNvSpPr>
            <a:spLocks noChangeArrowheads="1"/>
          </p:cNvSpPr>
          <p:nvPr/>
        </p:nvSpPr>
        <p:spPr bwMode="auto">
          <a:xfrm>
            <a:off x="228600" y="1731963"/>
            <a:ext cx="7959725"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266700">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nSpc>
                <a:spcPct val="150000"/>
              </a:lnSpc>
              <a:spcBef>
                <a:spcPct val="0"/>
              </a:spcBef>
              <a:buFontTx/>
              <a:buNone/>
            </a:pPr>
            <a:r>
              <a:rPr lang="zh-CN" altLang="zh-CN" sz="2000">
                <a:latin typeface="Times New Roman" pitchFamily="18" charset="0"/>
                <a:cs typeface="Times New Roman" pitchFamily="18" charset="0"/>
              </a:rPr>
              <a:t>HDFS</a:t>
            </a:r>
            <a:r>
              <a:rPr lang="zh-CN" altLang="en-US" sz="2000">
                <a:latin typeface="Times New Roman" pitchFamily="18" charset="0"/>
                <a:cs typeface="Times New Roman" pitchFamily="18" charset="0"/>
              </a:rPr>
              <a:t>有很多</a:t>
            </a:r>
            <a:r>
              <a:rPr lang="en-US" altLang="zh-CN" sz="2000" dirty="0">
                <a:latin typeface="Times New Roman" pitchFamily="18" charset="0"/>
                <a:cs typeface="Times New Roman" pitchFamily="18" charset="0"/>
              </a:rPr>
              <a:t>shell</a:t>
            </a:r>
            <a:r>
              <a:rPr lang="zh-CN" altLang="en-US" sz="2000">
                <a:latin typeface="Times New Roman" pitchFamily="18" charset="0"/>
                <a:cs typeface="Times New Roman" pitchFamily="18" charset="0"/>
              </a:rPr>
              <a:t>命令，其中，</a:t>
            </a:r>
            <a:r>
              <a:rPr lang="zh-CN" altLang="zh-CN" sz="2000">
                <a:latin typeface="Times New Roman" pitchFamily="18" charset="0"/>
                <a:cs typeface="Times New Roman" pitchFamily="18" charset="0"/>
              </a:rPr>
              <a:t>fs</a:t>
            </a:r>
            <a:r>
              <a:rPr lang="zh-CN" altLang="en-US" sz="2000">
                <a:latin typeface="Times New Roman" pitchFamily="18" charset="0"/>
                <a:cs typeface="Times New Roman" pitchFamily="18" charset="0"/>
              </a:rPr>
              <a:t>命令可以说是</a:t>
            </a:r>
            <a:r>
              <a:rPr lang="zh-CN" altLang="zh-CN" sz="2000">
                <a:latin typeface="Times New Roman" pitchFamily="18" charset="0"/>
                <a:cs typeface="Times New Roman" pitchFamily="18" charset="0"/>
              </a:rPr>
              <a:t>HDFS</a:t>
            </a:r>
            <a:r>
              <a:rPr lang="zh-CN" altLang="en-US" sz="2000">
                <a:latin typeface="Times New Roman" pitchFamily="18" charset="0"/>
                <a:cs typeface="Times New Roman" pitchFamily="18" charset="0"/>
              </a:rPr>
              <a:t>最常用的命令</a:t>
            </a:r>
          </a:p>
          <a:p>
            <a:pPr>
              <a:lnSpc>
                <a:spcPct val="150000"/>
              </a:lnSpc>
              <a:spcBef>
                <a:spcPct val="0"/>
              </a:spcBef>
              <a:buFontTx/>
              <a:buNone/>
            </a:pPr>
            <a:r>
              <a:rPr lang="zh-CN" altLang="en-US" sz="2000">
                <a:latin typeface="Times New Roman" pitchFamily="18" charset="0"/>
                <a:cs typeface="Times New Roman" pitchFamily="18" charset="0"/>
              </a:rPr>
              <a:t>利用该命令可以查看</a:t>
            </a:r>
            <a:r>
              <a:rPr lang="zh-CN" altLang="zh-CN" sz="2000">
                <a:latin typeface="Times New Roman" pitchFamily="18" charset="0"/>
                <a:cs typeface="Times New Roman" pitchFamily="18" charset="0"/>
              </a:rPr>
              <a:t>HDFS</a:t>
            </a:r>
            <a:r>
              <a:rPr lang="zh-CN" altLang="en-US" sz="2000">
                <a:latin typeface="Times New Roman" pitchFamily="18" charset="0"/>
                <a:cs typeface="Times New Roman" pitchFamily="18" charset="0"/>
              </a:rPr>
              <a:t>文件系统的目录结构、上传和下载数据、</a:t>
            </a:r>
          </a:p>
          <a:p>
            <a:pPr>
              <a:lnSpc>
                <a:spcPct val="150000"/>
              </a:lnSpc>
              <a:spcBef>
                <a:spcPct val="0"/>
              </a:spcBef>
              <a:buFontTx/>
              <a:buNone/>
            </a:pPr>
            <a:r>
              <a:rPr lang="zh-CN" altLang="en-US" sz="2000">
                <a:latin typeface="Times New Roman" pitchFamily="18" charset="0"/>
                <a:cs typeface="Times New Roman" pitchFamily="18" charset="0"/>
              </a:rPr>
              <a:t>创建文件等。该命令的用法为：</a:t>
            </a:r>
          </a:p>
          <a:p>
            <a:pPr>
              <a:lnSpc>
                <a:spcPct val="150000"/>
              </a:lnSpc>
              <a:spcBef>
                <a:spcPct val="0"/>
              </a:spcBef>
              <a:buFontTx/>
              <a:buNone/>
            </a:pPr>
            <a:r>
              <a:rPr lang="zh-CN" altLang="zh-CN" sz="2000"/>
              <a:t>hadoop fs [genericOptions] [commandOptions]</a:t>
            </a:r>
          </a:p>
        </p:txBody>
      </p:sp>
      <p:sp>
        <p:nvSpPr>
          <p:cNvPr id="36868" name="TextBox 3"/>
          <p:cNvSpPr txBox="1">
            <a:spLocks noChangeArrowheads="1"/>
          </p:cNvSpPr>
          <p:nvPr/>
        </p:nvSpPr>
        <p:spPr bwMode="auto">
          <a:xfrm>
            <a:off x="375253" y="4333461"/>
            <a:ext cx="876874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en-US" altLang="zh-CN" sz="2000" dirty="0" smtClean="0"/>
              <a:t>Hadoop</a:t>
            </a:r>
            <a:r>
              <a:rPr lang="zh-CN" altLang="en-US" sz="2000" dirty="0"/>
              <a:t>中有三种</a:t>
            </a:r>
            <a:r>
              <a:rPr lang="en-US" altLang="zh-CN" sz="2000" dirty="0"/>
              <a:t>Shell</a:t>
            </a:r>
            <a:r>
              <a:rPr lang="zh-CN" altLang="en-US" sz="2000" dirty="0"/>
              <a:t>命令方式：</a:t>
            </a:r>
            <a:endParaRPr lang="en-US" altLang="zh-CN" sz="2000" dirty="0"/>
          </a:p>
          <a:p>
            <a:pPr>
              <a:spcBef>
                <a:spcPct val="0"/>
              </a:spcBef>
              <a:buNone/>
            </a:pPr>
            <a:r>
              <a:rPr lang="en-US" altLang="zh-CN" sz="2000" dirty="0"/>
              <a:t>hadoop fs</a:t>
            </a:r>
            <a:r>
              <a:rPr lang="zh-CN" altLang="en-US" sz="2000" dirty="0"/>
              <a:t>适用于任何不同的文件系统，比如本地文件系统和</a:t>
            </a:r>
            <a:r>
              <a:rPr lang="en-US" altLang="zh-CN" sz="2000" dirty="0"/>
              <a:t>HDFS</a:t>
            </a:r>
            <a:r>
              <a:rPr lang="zh-CN" altLang="en-US" sz="2000" dirty="0"/>
              <a:t>文件系统</a:t>
            </a:r>
            <a:br>
              <a:rPr lang="zh-CN" altLang="en-US" sz="2000" dirty="0"/>
            </a:br>
            <a:r>
              <a:rPr lang="en-US" altLang="zh-CN" sz="2000" dirty="0"/>
              <a:t>hadoop dfs</a:t>
            </a:r>
            <a:r>
              <a:rPr lang="zh-CN" altLang="en-US" sz="2000" dirty="0"/>
              <a:t>只能适用于</a:t>
            </a:r>
            <a:r>
              <a:rPr lang="en-US" altLang="zh-CN" sz="2000" dirty="0"/>
              <a:t>HDFS</a:t>
            </a:r>
            <a:r>
              <a:rPr lang="zh-CN" altLang="en-US" sz="2000" dirty="0"/>
              <a:t>文件系统</a:t>
            </a:r>
            <a:br>
              <a:rPr lang="zh-CN" altLang="en-US" sz="2000" dirty="0"/>
            </a:br>
            <a:r>
              <a:rPr lang="en-US" altLang="zh-CN" sz="2000" dirty="0"/>
              <a:t>hdfs dfs</a:t>
            </a:r>
            <a:r>
              <a:rPr lang="zh-CN" altLang="en-US" sz="2000" dirty="0"/>
              <a:t>跟</a:t>
            </a:r>
            <a:r>
              <a:rPr lang="en-US" altLang="zh-CN" sz="2000" dirty="0"/>
              <a:t>hadoop dfs</a:t>
            </a:r>
            <a:r>
              <a:rPr lang="zh-CN" altLang="en-US" sz="2000" dirty="0"/>
              <a:t>的命令作用一样，也只能适用于</a:t>
            </a:r>
            <a:r>
              <a:rPr lang="en-US" altLang="zh-CN" sz="2000" dirty="0"/>
              <a:t>HDFS</a:t>
            </a:r>
            <a:r>
              <a:rPr lang="zh-CN" altLang="en-US" sz="2000" dirty="0"/>
              <a:t>文件系统</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2"/>
          <p:cNvSpPr>
            <a:spLocks noGrp="1" noChangeArrowheads="1"/>
          </p:cNvSpPr>
          <p:nvPr>
            <p:ph type="title"/>
          </p:nvPr>
        </p:nvSpPr>
        <p:spPr/>
        <p:txBody>
          <a:bodyPr/>
          <a:lstStyle/>
          <a:p>
            <a:r>
              <a:rPr lang="en-US" altLang="zh-CN" dirty="0" smtClean="0"/>
              <a:t>3.7.1 HDFS</a:t>
            </a:r>
            <a:r>
              <a:rPr lang="zh-CN" altLang="en-US" dirty="0" smtClean="0"/>
              <a:t>常用命令</a:t>
            </a:r>
          </a:p>
        </p:txBody>
      </p:sp>
      <p:sp>
        <p:nvSpPr>
          <p:cNvPr id="37891" name="Rectangle 5"/>
          <p:cNvSpPr>
            <a:spLocks noChangeArrowheads="1"/>
          </p:cNvSpPr>
          <p:nvPr/>
        </p:nvSpPr>
        <p:spPr bwMode="auto">
          <a:xfrm>
            <a:off x="0" y="3249613"/>
            <a:ext cx="89916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6700">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nSpc>
                <a:spcPct val="150000"/>
              </a:lnSpc>
              <a:spcBef>
                <a:spcPct val="0"/>
              </a:spcBef>
              <a:buFontTx/>
              <a:buNone/>
            </a:pPr>
            <a:endParaRPr lang="zh-CN" altLang="zh-CN" sz="2000"/>
          </a:p>
        </p:txBody>
      </p:sp>
      <p:sp>
        <p:nvSpPr>
          <p:cNvPr id="37892" name="矩形 1"/>
          <p:cNvSpPr>
            <a:spLocks noChangeArrowheads="1"/>
          </p:cNvSpPr>
          <p:nvPr/>
        </p:nvSpPr>
        <p:spPr bwMode="auto">
          <a:xfrm>
            <a:off x="381000" y="1335088"/>
            <a:ext cx="8001000"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50000"/>
              </a:lnSpc>
              <a:spcBef>
                <a:spcPct val="0"/>
              </a:spcBef>
              <a:buFontTx/>
              <a:buNone/>
            </a:pPr>
            <a:r>
              <a:rPr lang="zh-CN" altLang="en-US" sz="2000" dirty="0"/>
              <a:t>实例</a:t>
            </a:r>
            <a:r>
              <a:rPr lang="zh-CN" altLang="en-US" sz="2000" dirty="0" smtClean="0"/>
              <a:t>：</a:t>
            </a:r>
            <a:endParaRPr lang="en-US" altLang="zh-CN" sz="2000" dirty="0" smtClean="0"/>
          </a:p>
          <a:p>
            <a:pPr eaLnBrk="1" hangingPunct="1">
              <a:lnSpc>
                <a:spcPct val="150000"/>
              </a:lnSpc>
              <a:spcBef>
                <a:spcPct val="0"/>
              </a:spcBef>
              <a:buFontTx/>
              <a:buNone/>
            </a:pPr>
            <a:endParaRPr lang="zh-CN" altLang="en-US" sz="2000" dirty="0"/>
          </a:p>
          <a:p>
            <a:pPr eaLnBrk="1" hangingPunct="1">
              <a:spcBef>
                <a:spcPct val="0"/>
              </a:spcBef>
              <a:buFontTx/>
              <a:buNone/>
            </a:pPr>
            <a:r>
              <a:rPr lang="en-US" altLang="zh-CN" sz="2000" dirty="0"/>
              <a:t>hadoop fs -ls &lt;path&gt;:</a:t>
            </a:r>
            <a:r>
              <a:rPr lang="zh-CN" altLang="zh-CN" sz="2000" dirty="0"/>
              <a:t>显示</a:t>
            </a:r>
            <a:r>
              <a:rPr lang="en-US" altLang="zh-CN" sz="2000" dirty="0"/>
              <a:t>&lt;path&gt;</a:t>
            </a:r>
            <a:r>
              <a:rPr lang="zh-CN" altLang="zh-CN" sz="2000" dirty="0"/>
              <a:t>指定的文件的详细信息</a:t>
            </a:r>
          </a:p>
          <a:p>
            <a:pPr eaLnBrk="1" hangingPunct="1">
              <a:spcBef>
                <a:spcPct val="0"/>
              </a:spcBef>
              <a:buFontTx/>
              <a:buNone/>
            </a:pPr>
            <a:r>
              <a:rPr lang="en-US" altLang="zh-CN" sz="2000" dirty="0" smtClean="0"/>
              <a:t>hadoop </a:t>
            </a:r>
            <a:r>
              <a:rPr lang="en-US" altLang="zh-CN" sz="2000" dirty="0"/>
              <a:t>fs -mkdir &lt;path&gt;:</a:t>
            </a:r>
            <a:r>
              <a:rPr lang="zh-CN" altLang="zh-CN" sz="2000" dirty="0"/>
              <a:t>创建</a:t>
            </a:r>
            <a:r>
              <a:rPr lang="en-US" altLang="zh-CN" sz="2000" dirty="0"/>
              <a:t>&lt;path&gt;</a:t>
            </a:r>
            <a:r>
              <a:rPr lang="zh-CN" altLang="zh-CN" sz="2000" dirty="0"/>
              <a:t>指定的文件夹</a:t>
            </a:r>
          </a:p>
          <a:p>
            <a:pPr eaLnBrk="1" hangingPunct="1">
              <a:lnSpc>
                <a:spcPct val="150000"/>
              </a:lnSpc>
              <a:spcBef>
                <a:spcPct val="0"/>
              </a:spcBef>
              <a:buFontTx/>
              <a:buNone/>
            </a:pPr>
            <a:endParaRPr lang="zh-CN" altLang="zh-CN" sz="2000" dirty="0"/>
          </a:p>
        </p:txBody>
      </p:sp>
      <p:pic>
        <p:nvPicPr>
          <p:cNvPr id="3789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14" y="3746500"/>
            <a:ext cx="8610373" cy="227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2"/>
          <p:cNvSpPr>
            <a:spLocks noGrp="1" noChangeArrowheads="1"/>
          </p:cNvSpPr>
          <p:nvPr>
            <p:ph type="title"/>
          </p:nvPr>
        </p:nvSpPr>
        <p:spPr/>
        <p:txBody>
          <a:bodyPr/>
          <a:lstStyle/>
          <a:p>
            <a:r>
              <a:rPr lang="en-US" altLang="zh-CN" dirty="0" smtClean="0"/>
              <a:t>3.7.1	</a:t>
            </a:r>
            <a:r>
              <a:rPr lang="en-US" altLang="zh-CN" dirty="0" smtClean="0"/>
              <a:t> HDFS</a:t>
            </a:r>
            <a:r>
              <a:rPr lang="zh-CN" altLang="en-US" dirty="0" smtClean="0"/>
              <a:t>常用命令</a:t>
            </a:r>
          </a:p>
        </p:txBody>
      </p:sp>
      <p:sp>
        <p:nvSpPr>
          <p:cNvPr id="38915" name="Rectangle 5"/>
          <p:cNvSpPr>
            <a:spLocks noChangeArrowheads="1"/>
          </p:cNvSpPr>
          <p:nvPr/>
        </p:nvSpPr>
        <p:spPr bwMode="auto">
          <a:xfrm>
            <a:off x="0" y="3249613"/>
            <a:ext cx="89916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6700">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nSpc>
                <a:spcPct val="150000"/>
              </a:lnSpc>
              <a:spcBef>
                <a:spcPct val="0"/>
              </a:spcBef>
              <a:buFontTx/>
              <a:buNone/>
            </a:pPr>
            <a:endParaRPr lang="zh-CN" altLang="zh-CN" sz="2000"/>
          </a:p>
        </p:txBody>
      </p:sp>
      <p:sp>
        <p:nvSpPr>
          <p:cNvPr id="38916" name="矩形 1"/>
          <p:cNvSpPr>
            <a:spLocks noChangeArrowheads="1"/>
          </p:cNvSpPr>
          <p:nvPr/>
        </p:nvSpPr>
        <p:spPr bwMode="auto">
          <a:xfrm>
            <a:off x="228600" y="1050937"/>
            <a:ext cx="86106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50000"/>
              </a:lnSpc>
              <a:spcBef>
                <a:spcPct val="0"/>
              </a:spcBef>
              <a:buFontTx/>
              <a:buNone/>
            </a:pPr>
            <a:r>
              <a:rPr lang="zh-CN" altLang="en-US" sz="2000" dirty="0"/>
              <a:t>实例：</a:t>
            </a:r>
          </a:p>
          <a:p>
            <a:pPr eaLnBrk="1" hangingPunct="1">
              <a:lnSpc>
                <a:spcPct val="150000"/>
              </a:lnSpc>
              <a:spcBef>
                <a:spcPct val="0"/>
              </a:spcBef>
              <a:buFontTx/>
              <a:buNone/>
            </a:pPr>
            <a:r>
              <a:rPr lang="zh-CN" altLang="zh-CN" sz="2000" dirty="0"/>
              <a:t>hadoop fs -cat &lt;path&gt;:</a:t>
            </a:r>
            <a:r>
              <a:rPr lang="zh-CN" altLang="en-US" sz="2000" dirty="0"/>
              <a:t>将</a:t>
            </a:r>
            <a:r>
              <a:rPr lang="zh-CN" altLang="zh-CN" sz="2000" dirty="0"/>
              <a:t>&lt;path&gt;</a:t>
            </a:r>
            <a:r>
              <a:rPr lang="zh-CN" altLang="en-US" sz="2000" dirty="0"/>
              <a:t>指定的文件的内容输出到标准输出（</a:t>
            </a:r>
            <a:r>
              <a:rPr lang="zh-CN" altLang="zh-CN" sz="2000" dirty="0"/>
              <a:t>stdout</a:t>
            </a:r>
            <a:r>
              <a:rPr lang="zh-CN" altLang="en-US" sz="2000" dirty="0"/>
              <a:t>）</a:t>
            </a:r>
            <a:endParaRPr lang="zh-CN" altLang="zh-CN" sz="2000" dirty="0"/>
          </a:p>
          <a:p>
            <a:pPr eaLnBrk="1" hangingPunct="1">
              <a:lnSpc>
                <a:spcPct val="150000"/>
              </a:lnSpc>
              <a:spcBef>
                <a:spcPct val="0"/>
              </a:spcBef>
              <a:buFontTx/>
              <a:buNone/>
            </a:pPr>
            <a:r>
              <a:rPr lang="zh-CN" altLang="zh-CN" sz="2000" dirty="0"/>
              <a:t>hadoop fs -copyFromLocal &lt;localsrc&gt; &lt;dst&gt;:</a:t>
            </a:r>
            <a:r>
              <a:rPr lang="zh-CN" altLang="en-US" sz="2000" dirty="0"/>
              <a:t>将本地源文件</a:t>
            </a:r>
            <a:r>
              <a:rPr lang="zh-CN" altLang="zh-CN" sz="2000" dirty="0"/>
              <a:t>&lt;localsrc&gt;</a:t>
            </a:r>
            <a:r>
              <a:rPr lang="zh-CN" altLang="en-US" sz="2000" dirty="0"/>
              <a:t>复制到路径</a:t>
            </a:r>
            <a:r>
              <a:rPr lang="zh-CN" altLang="zh-CN" sz="2000" dirty="0"/>
              <a:t>&lt;dst&gt;</a:t>
            </a:r>
            <a:r>
              <a:rPr lang="zh-CN" altLang="en-US" sz="2000" dirty="0"/>
              <a:t>指定的文件或文件夹中</a:t>
            </a:r>
          </a:p>
        </p:txBody>
      </p:sp>
      <p:pic>
        <p:nvPicPr>
          <p:cNvPr id="3891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971800"/>
            <a:ext cx="8229600"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2"/>
          <p:cNvSpPr>
            <a:spLocks noGrp="1" noChangeArrowheads="1"/>
          </p:cNvSpPr>
          <p:nvPr>
            <p:ph type="title"/>
          </p:nvPr>
        </p:nvSpPr>
        <p:spPr/>
        <p:txBody>
          <a:bodyPr/>
          <a:lstStyle/>
          <a:p>
            <a:r>
              <a:rPr lang="en-US" altLang="zh-CN" dirty="0" smtClean="0"/>
              <a:t>3.7.2	</a:t>
            </a:r>
            <a:r>
              <a:rPr lang="en-US" altLang="zh-CN" dirty="0" smtClean="0"/>
              <a:t> HDFS</a:t>
            </a:r>
            <a:r>
              <a:rPr lang="zh-CN" altLang="en-US" dirty="0" smtClean="0"/>
              <a:t>的</a:t>
            </a:r>
            <a:r>
              <a:rPr lang="en-US" altLang="zh-CN" dirty="0" smtClean="0"/>
              <a:t>Web</a:t>
            </a:r>
            <a:r>
              <a:rPr lang="zh-CN" altLang="en-US" dirty="0" smtClean="0"/>
              <a:t>界面</a:t>
            </a:r>
          </a:p>
        </p:txBody>
      </p:sp>
      <p:sp>
        <p:nvSpPr>
          <p:cNvPr id="39939" name="矩形 1"/>
          <p:cNvSpPr>
            <a:spLocks noChangeArrowheads="1"/>
          </p:cNvSpPr>
          <p:nvPr/>
        </p:nvSpPr>
        <p:spPr bwMode="auto">
          <a:xfrm>
            <a:off x="152400" y="1219200"/>
            <a:ext cx="8686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50000"/>
              </a:lnSpc>
              <a:spcBef>
                <a:spcPct val="0"/>
              </a:spcBef>
              <a:buFontTx/>
              <a:buNone/>
            </a:pPr>
            <a:r>
              <a:rPr lang="zh-CN" altLang="en-US" sz="2000"/>
              <a:t>在配置好</a:t>
            </a:r>
            <a:r>
              <a:rPr lang="zh-CN" altLang="zh-CN" sz="2000"/>
              <a:t>Hadoop</a:t>
            </a:r>
            <a:r>
              <a:rPr lang="zh-CN" altLang="en-US" sz="2000"/>
              <a:t>集群之后，可以通过浏览器登录“</a:t>
            </a:r>
            <a:r>
              <a:rPr lang="zh-CN" altLang="zh-CN" sz="2000"/>
              <a:t>http://[</a:t>
            </a:r>
            <a:r>
              <a:rPr lang="zh-CN" altLang="zh-CN" sz="2000" i="1"/>
              <a:t>NameNodeIP</a:t>
            </a:r>
            <a:r>
              <a:rPr lang="zh-CN" altLang="zh-CN" sz="2000"/>
              <a:t>]:50070”</a:t>
            </a:r>
            <a:r>
              <a:rPr lang="zh-CN" altLang="en-US" sz="2000"/>
              <a:t>访问</a:t>
            </a:r>
            <a:r>
              <a:rPr lang="zh-CN" altLang="zh-CN" sz="2000"/>
              <a:t>HDFS</a:t>
            </a:r>
            <a:r>
              <a:rPr lang="zh-CN" altLang="en-US" sz="2000"/>
              <a:t>文件系统</a:t>
            </a:r>
          </a:p>
        </p:txBody>
      </p:sp>
      <p:pic>
        <p:nvPicPr>
          <p:cNvPr id="399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09800"/>
            <a:ext cx="4953000" cy="422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矩形 2"/>
          <p:cNvSpPr>
            <a:spLocks noChangeArrowheads="1"/>
          </p:cNvSpPr>
          <p:nvPr/>
        </p:nvSpPr>
        <p:spPr bwMode="auto">
          <a:xfrm>
            <a:off x="152400" y="3249613"/>
            <a:ext cx="1524000" cy="247650"/>
          </a:xfrm>
          <a:prstGeom prst="rect">
            <a:avLst/>
          </a:prstGeom>
          <a:noFill/>
          <a:ln w="2540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1800">
              <a:solidFill>
                <a:srgbClr val="FFFFFF"/>
              </a:solidFill>
            </a:endParaRPr>
          </a:p>
        </p:txBody>
      </p:sp>
      <p:pic>
        <p:nvPicPr>
          <p:cNvPr id="3994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3124200"/>
            <a:ext cx="4965700"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TextBox 6"/>
          <p:cNvSpPr txBox="1">
            <a:spLocks noChangeArrowheads="1"/>
          </p:cNvSpPr>
          <p:nvPr/>
        </p:nvSpPr>
        <p:spPr bwMode="auto">
          <a:xfrm>
            <a:off x="3886200" y="2514600"/>
            <a:ext cx="5330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400"/>
              <a:t>通过</a:t>
            </a:r>
            <a:r>
              <a:rPr lang="en-US" altLang="zh-CN" sz="1400" dirty="0"/>
              <a:t>Web</a:t>
            </a:r>
            <a:r>
              <a:rPr lang="zh-CN" altLang="en-US" sz="1400"/>
              <a:t>界面的“</a:t>
            </a:r>
            <a:r>
              <a:rPr lang="en-US" altLang="zh-CN" sz="1400" dirty="0"/>
              <a:t>Browse the filesystem</a:t>
            </a:r>
            <a:r>
              <a:rPr lang="zh-CN" altLang="en-US" sz="1400"/>
              <a:t>”</a:t>
            </a:r>
            <a:endParaRPr lang="en-US" altLang="zh-CN" sz="1400" dirty="0"/>
          </a:p>
          <a:p>
            <a:pPr>
              <a:spcBef>
                <a:spcPct val="0"/>
              </a:spcBef>
              <a:buFontTx/>
              <a:buNone/>
            </a:pPr>
            <a:r>
              <a:rPr lang="zh-CN" altLang="en-US" sz="1400"/>
              <a:t>查看文件“</a:t>
            </a:r>
            <a:r>
              <a:rPr lang="en-US" altLang="zh-CN" sz="1400" dirty="0"/>
              <a:t>hdfs://localhost/home/administrator/tempfile/file1.txt</a:t>
            </a:r>
            <a:r>
              <a:rPr lang="zh-CN" altLang="en-US" sz="1400"/>
              <a:t>”</a:t>
            </a:r>
          </a:p>
        </p:txBody>
      </p:sp>
      <p:cxnSp>
        <p:nvCxnSpPr>
          <p:cNvPr id="39944" name="直接箭头连接符 8"/>
          <p:cNvCxnSpPr>
            <a:cxnSpLocks noChangeShapeType="1"/>
          </p:cNvCxnSpPr>
          <p:nvPr/>
        </p:nvCxnSpPr>
        <p:spPr bwMode="auto">
          <a:xfrm>
            <a:off x="1676400" y="3429000"/>
            <a:ext cx="2362200" cy="76200"/>
          </a:xfrm>
          <a:prstGeom prst="straightConnector1">
            <a:avLst/>
          </a:prstGeom>
          <a:noFill/>
          <a:ln w="9525" algn="ctr">
            <a:solidFill>
              <a:srgbClr val="FF0000"/>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2"/>
          <p:cNvSpPr>
            <a:spLocks noGrp="1" noChangeArrowheads="1"/>
          </p:cNvSpPr>
          <p:nvPr>
            <p:ph type="title"/>
          </p:nvPr>
        </p:nvSpPr>
        <p:spPr/>
        <p:txBody>
          <a:bodyPr/>
          <a:lstStyle/>
          <a:p>
            <a:r>
              <a:rPr lang="zh-CN" altLang="zh-CN" dirty="0" smtClean="0"/>
              <a:t>3.7.3	</a:t>
            </a:r>
            <a:r>
              <a:rPr lang="en-US" altLang="zh-CN" dirty="0" smtClean="0"/>
              <a:t> </a:t>
            </a:r>
            <a:r>
              <a:rPr lang="zh-CN" altLang="zh-CN" dirty="0" smtClean="0"/>
              <a:t>HDFS</a:t>
            </a:r>
            <a:r>
              <a:rPr lang="zh-CN" altLang="zh-CN" dirty="0" smtClean="0"/>
              <a:t>常用Java API及应用实例</a:t>
            </a:r>
          </a:p>
        </p:txBody>
      </p:sp>
      <p:sp>
        <p:nvSpPr>
          <p:cNvPr id="40963" name="矩形 3"/>
          <p:cNvSpPr>
            <a:spLocks noChangeArrowheads="1"/>
          </p:cNvSpPr>
          <p:nvPr/>
        </p:nvSpPr>
        <p:spPr bwMode="auto">
          <a:xfrm>
            <a:off x="609600" y="1219200"/>
            <a:ext cx="7848600" cy="372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50000"/>
              </a:lnSpc>
              <a:spcBef>
                <a:spcPct val="0"/>
              </a:spcBef>
              <a:buFontTx/>
              <a:buNone/>
            </a:pPr>
            <a:r>
              <a:rPr lang="zh-CN" altLang="en-US" sz="2000" b="1" dirty="0"/>
              <a:t>利用</a:t>
            </a:r>
            <a:r>
              <a:rPr lang="en-US" altLang="zh-CN" sz="2000" b="1" dirty="0"/>
              <a:t>Java API</a:t>
            </a:r>
            <a:r>
              <a:rPr lang="zh-CN" altLang="en-US" sz="2000" b="1" dirty="0"/>
              <a:t>与</a:t>
            </a:r>
            <a:r>
              <a:rPr lang="en-US" altLang="zh-CN" sz="2000" b="1" dirty="0"/>
              <a:t>HDFS</a:t>
            </a:r>
            <a:r>
              <a:rPr lang="zh-CN" altLang="en-US" sz="2000" b="1" dirty="0"/>
              <a:t>进行交互</a:t>
            </a:r>
            <a:endParaRPr lang="en-US" altLang="zh-CN" sz="2000" b="1" dirty="0"/>
          </a:p>
          <a:p>
            <a:pPr eaLnBrk="1" hangingPunct="1">
              <a:lnSpc>
                <a:spcPct val="150000"/>
              </a:lnSpc>
              <a:spcBef>
                <a:spcPct val="0"/>
              </a:spcBef>
              <a:buFontTx/>
              <a:buNone/>
            </a:pPr>
            <a:r>
              <a:rPr lang="zh-CN" altLang="en-US" sz="2000" dirty="0"/>
              <a:t>实例：利用</a:t>
            </a:r>
            <a:r>
              <a:rPr lang="en-US" altLang="zh-CN" sz="2000" dirty="0"/>
              <a:t>hadoop </a:t>
            </a:r>
            <a:r>
              <a:rPr lang="zh-CN" altLang="en-US" sz="2000" dirty="0"/>
              <a:t>的</a:t>
            </a:r>
            <a:r>
              <a:rPr lang="en-US" altLang="zh-CN" sz="2000" dirty="0"/>
              <a:t>java api</a:t>
            </a:r>
            <a:r>
              <a:rPr lang="zh-CN" altLang="en-US" sz="2000" dirty="0"/>
              <a:t>检测伪分布式文件系统</a:t>
            </a:r>
            <a:r>
              <a:rPr lang="en-US" altLang="zh-CN" sz="2000" dirty="0"/>
              <a:t>HDFS</a:t>
            </a:r>
            <a:r>
              <a:rPr lang="zh-CN" altLang="en-US" sz="2000" dirty="0"/>
              <a:t>上是否存在某个文件？</a:t>
            </a:r>
            <a:endParaRPr lang="en-US" altLang="zh-CN" sz="2000" dirty="0"/>
          </a:p>
          <a:p>
            <a:pPr eaLnBrk="1" hangingPunct="1">
              <a:lnSpc>
                <a:spcPct val="150000"/>
              </a:lnSpc>
              <a:spcBef>
                <a:spcPct val="0"/>
              </a:spcBef>
              <a:buFontTx/>
              <a:buNone/>
            </a:pPr>
            <a:r>
              <a:rPr lang="zh-CN" altLang="en-US" sz="2000" dirty="0"/>
              <a:t>准备工作：在</a:t>
            </a:r>
            <a:r>
              <a:rPr lang="en-US" altLang="zh-CN" sz="2000" dirty="0"/>
              <a:t>Ubuntu</a:t>
            </a:r>
            <a:r>
              <a:rPr lang="zh-CN" altLang="en-US" sz="2000" dirty="0"/>
              <a:t>系统中安装和配置</a:t>
            </a:r>
            <a:r>
              <a:rPr lang="en-US" altLang="zh-CN" sz="2000" dirty="0"/>
              <a:t>Eclipse</a:t>
            </a:r>
          </a:p>
          <a:p>
            <a:pPr eaLnBrk="1" hangingPunct="1">
              <a:lnSpc>
                <a:spcPct val="150000"/>
              </a:lnSpc>
              <a:spcBef>
                <a:spcPct val="0"/>
              </a:spcBef>
              <a:buFontTx/>
              <a:buNone/>
            </a:pPr>
            <a:r>
              <a:rPr lang="zh-CN" altLang="en-US" sz="2000" dirty="0"/>
              <a:t>第一步</a:t>
            </a:r>
            <a:r>
              <a:rPr lang="en-US" altLang="zh-CN" sz="2000" dirty="0"/>
              <a:t>:</a:t>
            </a:r>
            <a:r>
              <a:rPr lang="zh-CN" altLang="en-US" sz="2000" dirty="0"/>
              <a:t>放置配置文件到当前工程下面（ </a:t>
            </a:r>
            <a:r>
              <a:rPr lang="en-US" altLang="zh-CN" sz="2000" dirty="0"/>
              <a:t>eclipse</a:t>
            </a:r>
            <a:r>
              <a:rPr lang="zh-CN" altLang="en-US" sz="2000" dirty="0"/>
              <a:t>工作目录的</a:t>
            </a:r>
            <a:r>
              <a:rPr lang="en-US" altLang="zh-CN" sz="2000" dirty="0"/>
              <a:t>bin</a:t>
            </a:r>
            <a:r>
              <a:rPr lang="zh-CN" altLang="en-US" sz="2000" dirty="0"/>
              <a:t>文件夹下面）</a:t>
            </a:r>
            <a:endParaRPr lang="en-US" altLang="zh-CN" sz="2000" dirty="0"/>
          </a:p>
          <a:p>
            <a:pPr eaLnBrk="1" hangingPunct="1">
              <a:lnSpc>
                <a:spcPct val="150000"/>
              </a:lnSpc>
              <a:spcBef>
                <a:spcPct val="0"/>
              </a:spcBef>
              <a:buFontTx/>
              <a:buNone/>
            </a:pPr>
            <a:r>
              <a:rPr lang="zh-CN" altLang="en-US" sz="2000" dirty="0"/>
              <a:t>第二步：编写实现代码</a:t>
            </a:r>
            <a:endParaRPr lang="en-US" altLang="zh-CN" sz="2000" dirty="0"/>
          </a:p>
          <a:p>
            <a:pPr eaLnBrk="1" hangingPunct="1">
              <a:lnSpc>
                <a:spcPct val="150000"/>
              </a:lnSpc>
              <a:spcBef>
                <a:spcPct val="0"/>
              </a:spcBef>
              <a:buFontTx/>
              <a:buNone/>
            </a:pPr>
            <a:endParaRPr lang="en-US" altLang="zh-CN" sz="2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2"/>
          <p:cNvSpPr>
            <a:spLocks noGrp="1" noChangeArrowheads="1"/>
          </p:cNvSpPr>
          <p:nvPr>
            <p:ph type="title"/>
          </p:nvPr>
        </p:nvSpPr>
        <p:spPr/>
        <p:txBody>
          <a:bodyPr/>
          <a:lstStyle/>
          <a:p>
            <a:r>
              <a:rPr lang="en-US" altLang="en-US" dirty="0" smtClean="0"/>
              <a:t>3.1.1	</a:t>
            </a:r>
            <a:r>
              <a:rPr lang="en-US" altLang="en-US" dirty="0" smtClean="0"/>
              <a:t> </a:t>
            </a:r>
            <a:r>
              <a:rPr lang="en-US" altLang="en-US" dirty="0" smtClean="0"/>
              <a:t>计算机集群结构</a:t>
            </a:r>
            <a:endParaRPr lang="zh-CN" altLang="en-US" dirty="0" smtClean="0"/>
          </a:p>
        </p:txBody>
      </p:sp>
      <p:sp>
        <p:nvSpPr>
          <p:cNvPr id="5123" name="Text Box 4"/>
          <p:cNvSpPr txBox="1">
            <a:spLocks noChangeArrowheads="1"/>
          </p:cNvSpPr>
          <p:nvPr/>
        </p:nvSpPr>
        <p:spPr bwMode="auto">
          <a:xfrm>
            <a:off x="381000" y="1219200"/>
            <a:ext cx="83820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pPr>
            <a:r>
              <a:rPr lang="zh-CN" altLang="en-US" sz="2000"/>
              <a:t>分布式文件系统把文件分布存储到多个计算机节点上，成千上万的计算机节点构成计算机集群</a:t>
            </a:r>
          </a:p>
          <a:p>
            <a:pPr eaLnBrk="1" hangingPunct="1">
              <a:spcBef>
                <a:spcPct val="0"/>
              </a:spcBef>
            </a:pPr>
            <a:r>
              <a:rPr lang="zh-CN" altLang="en-US" sz="2000"/>
              <a:t>与之前使用多个处理器和专用高级硬件的并行化处理装置不同的是，目前的分布式文件系统所采用的计算机集群，都是由普通硬件构成的，这就大大降低了硬件上的开销</a:t>
            </a:r>
          </a:p>
        </p:txBody>
      </p:sp>
      <p:pic>
        <p:nvPicPr>
          <p:cNvPr id="512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400" y="2743200"/>
            <a:ext cx="5029200" cy="338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Rectangle 6"/>
          <p:cNvSpPr>
            <a:spLocks noChangeArrowheads="1"/>
          </p:cNvSpPr>
          <p:nvPr/>
        </p:nvSpPr>
        <p:spPr bwMode="auto">
          <a:xfrm>
            <a:off x="2971800" y="6096000"/>
            <a:ext cx="3155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800"/>
              <a:t>图</a:t>
            </a:r>
            <a:r>
              <a:rPr lang="en-US" altLang="zh-CN" sz="1800" dirty="0"/>
              <a:t>3-1 </a:t>
            </a:r>
            <a:r>
              <a:rPr lang="zh-CN" altLang="en-US" sz="1800"/>
              <a:t>计算机集群的基本架构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noChangeArrowheads="1"/>
          </p:cNvSpPr>
          <p:nvPr>
            <p:ph type="title"/>
          </p:nvPr>
        </p:nvSpPr>
        <p:spPr/>
        <p:txBody>
          <a:bodyPr/>
          <a:lstStyle/>
          <a:p>
            <a:r>
              <a:rPr lang="zh-CN" altLang="zh-CN" dirty="0" smtClean="0"/>
              <a:t>3.7.3	</a:t>
            </a:r>
            <a:r>
              <a:rPr lang="en-US" altLang="zh-CN" dirty="0" smtClean="0"/>
              <a:t> </a:t>
            </a:r>
            <a:r>
              <a:rPr lang="zh-CN" altLang="zh-CN" dirty="0" smtClean="0"/>
              <a:t>HDFS</a:t>
            </a:r>
            <a:r>
              <a:rPr lang="zh-CN" altLang="zh-CN" dirty="0" smtClean="0"/>
              <a:t>常用Java API及应用实例</a:t>
            </a:r>
            <a:endParaRPr lang="zh-CN" altLang="en-US" dirty="0" smtClean="0"/>
          </a:p>
        </p:txBody>
      </p:sp>
      <p:sp>
        <p:nvSpPr>
          <p:cNvPr id="41987" name="矩形 2"/>
          <p:cNvSpPr>
            <a:spLocks noChangeArrowheads="1"/>
          </p:cNvSpPr>
          <p:nvPr/>
        </p:nvSpPr>
        <p:spPr bwMode="auto">
          <a:xfrm>
            <a:off x="838200" y="1219200"/>
            <a:ext cx="7239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800"/>
              <a:t>利用</a:t>
            </a:r>
            <a:r>
              <a:rPr lang="en-US" altLang="zh-CN" sz="1800" dirty="0"/>
              <a:t>Java API</a:t>
            </a:r>
            <a:r>
              <a:rPr lang="zh-CN" altLang="en-US" sz="1800"/>
              <a:t>进行交互，可以使用软件</a:t>
            </a:r>
            <a:r>
              <a:rPr lang="en-US" altLang="zh-CN" sz="1800" dirty="0"/>
              <a:t>Eclipse</a:t>
            </a:r>
            <a:r>
              <a:rPr lang="zh-CN" altLang="en-US" sz="1800"/>
              <a:t>编写</a:t>
            </a:r>
            <a:r>
              <a:rPr lang="en-US" altLang="zh-CN" sz="1800" dirty="0"/>
              <a:t>Java</a:t>
            </a:r>
            <a:r>
              <a:rPr lang="zh-CN" altLang="en-US" sz="1800"/>
              <a:t>程序。</a:t>
            </a:r>
          </a:p>
        </p:txBody>
      </p:sp>
      <p:sp>
        <p:nvSpPr>
          <p:cNvPr id="41988" name="矩形 3"/>
          <p:cNvSpPr>
            <a:spLocks noChangeArrowheads="1"/>
          </p:cNvSpPr>
          <p:nvPr/>
        </p:nvSpPr>
        <p:spPr bwMode="auto">
          <a:xfrm>
            <a:off x="914400" y="1676400"/>
            <a:ext cx="3324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800" b="1">
                <a:solidFill>
                  <a:srgbClr val="FF0000"/>
                </a:solidFill>
              </a:rPr>
              <a:t>（</a:t>
            </a:r>
            <a:r>
              <a:rPr lang="en-US" altLang="zh-CN" sz="1800" b="1" dirty="0">
                <a:solidFill>
                  <a:srgbClr val="FF0000"/>
                </a:solidFill>
              </a:rPr>
              <a:t>1</a:t>
            </a:r>
            <a:r>
              <a:rPr lang="zh-CN" altLang="en-US" sz="1800" b="1">
                <a:solidFill>
                  <a:srgbClr val="FF0000"/>
                </a:solidFill>
              </a:rPr>
              <a:t>）在</a:t>
            </a:r>
            <a:r>
              <a:rPr lang="en-US" altLang="zh-CN" sz="1800" b="1" dirty="0">
                <a:solidFill>
                  <a:srgbClr val="FF0000"/>
                </a:solidFill>
              </a:rPr>
              <a:t>Ubuntu</a:t>
            </a:r>
            <a:r>
              <a:rPr lang="zh-CN" altLang="en-US" sz="1800" b="1">
                <a:solidFill>
                  <a:srgbClr val="FF0000"/>
                </a:solidFill>
              </a:rPr>
              <a:t>中安装</a:t>
            </a:r>
            <a:r>
              <a:rPr lang="en-US" altLang="zh-CN" sz="1800" b="1" dirty="0">
                <a:solidFill>
                  <a:srgbClr val="FF0000"/>
                </a:solidFill>
              </a:rPr>
              <a:t>Eclipse</a:t>
            </a:r>
            <a:endParaRPr lang="zh-CN" altLang="en-US" sz="1800" b="1">
              <a:solidFill>
                <a:srgbClr val="FF0000"/>
              </a:solidFill>
            </a:endParaRPr>
          </a:p>
        </p:txBody>
      </p:sp>
      <p:sp>
        <p:nvSpPr>
          <p:cNvPr id="41989" name="矩形 4"/>
          <p:cNvSpPr>
            <a:spLocks noChangeArrowheads="1"/>
          </p:cNvSpPr>
          <p:nvPr/>
        </p:nvSpPr>
        <p:spPr bwMode="auto">
          <a:xfrm>
            <a:off x="990600" y="2057400"/>
            <a:ext cx="7239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800"/>
              <a:t>利用</a:t>
            </a:r>
            <a:r>
              <a:rPr lang="en-US" altLang="zh-CN" sz="1800" dirty="0"/>
              <a:t>Ubuntu</a:t>
            </a:r>
            <a:r>
              <a:rPr lang="zh-CN" altLang="en-US" sz="1800"/>
              <a:t>左侧边栏自带的软件中心安装软件，在</a:t>
            </a:r>
            <a:r>
              <a:rPr lang="en-US" altLang="zh-CN" sz="1800" dirty="0"/>
              <a:t>Ubuntu</a:t>
            </a:r>
            <a:r>
              <a:rPr lang="zh-CN" altLang="en-US" sz="1800"/>
              <a:t>左侧边栏打开软件中心</a:t>
            </a:r>
          </a:p>
        </p:txBody>
      </p:sp>
      <p:pic>
        <p:nvPicPr>
          <p:cNvPr id="419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819400"/>
            <a:ext cx="6705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noChangeArrowheads="1"/>
          </p:cNvSpPr>
          <p:nvPr>
            <p:ph type="title"/>
          </p:nvPr>
        </p:nvSpPr>
        <p:spPr/>
        <p:txBody>
          <a:bodyPr/>
          <a:lstStyle/>
          <a:p>
            <a:r>
              <a:rPr lang="zh-CN" altLang="zh-CN" dirty="0" smtClean="0"/>
              <a:t>3.7.</a:t>
            </a:r>
            <a:r>
              <a:rPr lang="zh-CN" altLang="zh-CN" dirty="0" smtClean="0"/>
              <a:t>3</a:t>
            </a:r>
            <a:r>
              <a:rPr lang="en-US" altLang="zh-CN" dirty="0" smtClean="0"/>
              <a:t> </a:t>
            </a:r>
            <a:r>
              <a:rPr lang="zh-CN" altLang="zh-CN" dirty="0" smtClean="0"/>
              <a:t>HDFS</a:t>
            </a:r>
            <a:r>
              <a:rPr lang="zh-CN" altLang="zh-CN" dirty="0" smtClean="0"/>
              <a:t>常用Java API及应用实例</a:t>
            </a:r>
            <a:endParaRPr lang="zh-CN" altLang="en-US" dirty="0" smtClean="0"/>
          </a:p>
        </p:txBody>
      </p:sp>
      <p:sp>
        <p:nvSpPr>
          <p:cNvPr id="43011" name="矩形 2"/>
          <p:cNvSpPr>
            <a:spLocks noChangeArrowheads="1"/>
          </p:cNvSpPr>
          <p:nvPr/>
        </p:nvSpPr>
        <p:spPr bwMode="auto">
          <a:xfrm>
            <a:off x="609600" y="1219200"/>
            <a:ext cx="341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800"/>
              <a:t>打开软件中心后，呈现如下界面</a:t>
            </a:r>
          </a:p>
        </p:txBody>
      </p:sp>
      <p:pic>
        <p:nvPicPr>
          <p:cNvPr id="4301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1600200"/>
            <a:ext cx="7086600" cy="490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noChangeArrowheads="1"/>
          </p:cNvSpPr>
          <p:nvPr>
            <p:ph type="title"/>
          </p:nvPr>
        </p:nvSpPr>
        <p:spPr/>
        <p:txBody>
          <a:bodyPr/>
          <a:lstStyle/>
          <a:p>
            <a:r>
              <a:rPr lang="zh-CN" altLang="zh-CN" dirty="0" smtClean="0"/>
              <a:t>3.7.</a:t>
            </a:r>
            <a:r>
              <a:rPr lang="zh-CN" altLang="zh-CN" dirty="0" smtClean="0"/>
              <a:t>3</a:t>
            </a:r>
            <a:r>
              <a:rPr lang="en-US" altLang="zh-CN" dirty="0" smtClean="0"/>
              <a:t> </a:t>
            </a:r>
            <a:r>
              <a:rPr lang="zh-CN" altLang="zh-CN" dirty="0" smtClean="0"/>
              <a:t>HDFS</a:t>
            </a:r>
            <a:r>
              <a:rPr lang="zh-CN" altLang="zh-CN" dirty="0" smtClean="0"/>
              <a:t>常用Java API及应用实例</a:t>
            </a:r>
            <a:endParaRPr lang="zh-CN" altLang="en-US" dirty="0" smtClean="0"/>
          </a:p>
        </p:txBody>
      </p:sp>
      <p:sp>
        <p:nvSpPr>
          <p:cNvPr id="44035" name="矩形 2"/>
          <p:cNvSpPr>
            <a:spLocks noChangeArrowheads="1"/>
          </p:cNvSpPr>
          <p:nvPr/>
        </p:nvSpPr>
        <p:spPr bwMode="auto">
          <a:xfrm>
            <a:off x="685800" y="1219200"/>
            <a:ext cx="7924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800" dirty="0"/>
              <a:t>在软件中心搜索栏输入“</a:t>
            </a:r>
            <a:r>
              <a:rPr lang="en-US" altLang="zh-CN" sz="1800" dirty="0"/>
              <a:t>ec”</a:t>
            </a:r>
            <a:r>
              <a:rPr lang="zh-CN" altLang="en-US" sz="1800" dirty="0"/>
              <a:t>，软件中心会自动搜索相关的软件</a:t>
            </a:r>
          </a:p>
        </p:txBody>
      </p:sp>
      <p:pic>
        <p:nvPicPr>
          <p:cNvPr id="440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76400"/>
            <a:ext cx="7086600"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noChangeArrowheads="1"/>
          </p:cNvSpPr>
          <p:nvPr>
            <p:ph type="title"/>
          </p:nvPr>
        </p:nvSpPr>
        <p:spPr/>
        <p:txBody>
          <a:bodyPr/>
          <a:lstStyle/>
          <a:p>
            <a:r>
              <a:rPr lang="zh-CN" altLang="zh-CN" dirty="0" smtClean="0"/>
              <a:t>3.7.</a:t>
            </a:r>
            <a:r>
              <a:rPr lang="zh-CN" altLang="zh-CN" dirty="0" smtClean="0"/>
              <a:t>3</a:t>
            </a:r>
            <a:r>
              <a:rPr lang="en-US" altLang="zh-CN" dirty="0" smtClean="0"/>
              <a:t> </a:t>
            </a:r>
            <a:r>
              <a:rPr lang="zh-CN" altLang="zh-CN" dirty="0" smtClean="0"/>
              <a:t>HDFS</a:t>
            </a:r>
            <a:r>
              <a:rPr lang="zh-CN" altLang="zh-CN" dirty="0" smtClean="0"/>
              <a:t>常用Java API及应用实例</a:t>
            </a:r>
            <a:endParaRPr lang="zh-CN" altLang="en-US" dirty="0" smtClean="0"/>
          </a:p>
        </p:txBody>
      </p:sp>
      <p:sp>
        <p:nvSpPr>
          <p:cNvPr id="45059" name="矩形 2"/>
          <p:cNvSpPr>
            <a:spLocks noChangeArrowheads="1"/>
          </p:cNvSpPr>
          <p:nvPr/>
        </p:nvSpPr>
        <p:spPr bwMode="auto">
          <a:xfrm>
            <a:off x="685800" y="1219200"/>
            <a:ext cx="3467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800"/>
              <a:t>点击如下图中</a:t>
            </a:r>
            <a:r>
              <a:rPr lang="en-US" altLang="zh-CN" sz="1800" dirty="0"/>
              <a:t>Eclipse</a:t>
            </a:r>
            <a:r>
              <a:rPr lang="zh-CN" altLang="en-US" sz="1800"/>
              <a:t>，进行安装</a:t>
            </a:r>
          </a:p>
        </p:txBody>
      </p:sp>
      <p:pic>
        <p:nvPicPr>
          <p:cNvPr id="450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676400"/>
            <a:ext cx="7010400"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noChangeArrowheads="1"/>
          </p:cNvSpPr>
          <p:nvPr>
            <p:ph type="title"/>
          </p:nvPr>
        </p:nvSpPr>
        <p:spPr/>
        <p:txBody>
          <a:bodyPr/>
          <a:lstStyle/>
          <a:p>
            <a:r>
              <a:rPr lang="zh-CN" altLang="zh-CN" dirty="0" smtClean="0"/>
              <a:t>3.7.3	</a:t>
            </a:r>
            <a:r>
              <a:rPr lang="en-US" altLang="zh-CN" dirty="0" smtClean="0"/>
              <a:t> </a:t>
            </a:r>
            <a:r>
              <a:rPr lang="zh-CN" altLang="zh-CN" dirty="0" smtClean="0"/>
              <a:t>HDFS</a:t>
            </a:r>
            <a:r>
              <a:rPr lang="zh-CN" altLang="zh-CN" dirty="0" smtClean="0"/>
              <a:t>常用Java API及应用实例</a:t>
            </a:r>
            <a:endParaRPr lang="zh-CN" altLang="en-US" dirty="0" smtClean="0"/>
          </a:p>
        </p:txBody>
      </p:sp>
      <p:sp>
        <p:nvSpPr>
          <p:cNvPr id="46083" name="矩形 2"/>
          <p:cNvSpPr>
            <a:spLocks noChangeArrowheads="1"/>
          </p:cNvSpPr>
          <p:nvPr/>
        </p:nvSpPr>
        <p:spPr bwMode="auto">
          <a:xfrm>
            <a:off x="609600" y="1219200"/>
            <a:ext cx="8077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800"/>
              <a:t>安装需要管理员权限，</a:t>
            </a:r>
            <a:r>
              <a:rPr lang="en-US" altLang="zh-CN" sz="1800" dirty="0"/>
              <a:t>Ubuntu</a:t>
            </a:r>
            <a:r>
              <a:rPr lang="zh-CN" altLang="en-US" sz="1800"/>
              <a:t>系统需要用户认证，弹出“认证”窗口，请输入当前用户的登录密码</a:t>
            </a:r>
          </a:p>
        </p:txBody>
      </p:sp>
      <p:pic>
        <p:nvPicPr>
          <p:cNvPr id="460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86000"/>
            <a:ext cx="784860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noChangeArrowheads="1"/>
          </p:cNvSpPr>
          <p:nvPr>
            <p:ph type="title"/>
          </p:nvPr>
        </p:nvSpPr>
        <p:spPr/>
        <p:txBody>
          <a:bodyPr/>
          <a:lstStyle/>
          <a:p>
            <a:r>
              <a:rPr lang="zh-CN" altLang="zh-CN" dirty="0" smtClean="0"/>
              <a:t>3.7.3	</a:t>
            </a:r>
            <a:r>
              <a:rPr lang="en-US" altLang="zh-CN" dirty="0" smtClean="0"/>
              <a:t> </a:t>
            </a:r>
            <a:r>
              <a:rPr lang="zh-CN" altLang="zh-CN" dirty="0" smtClean="0"/>
              <a:t>HDFS</a:t>
            </a:r>
            <a:r>
              <a:rPr lang="zh-CN" altLang="zh-CN" dirty="0" smtClean="0"/>
              <a:t>常用Java API及应用实例</a:t>
            </a:r>
            <a:endParaRPr lang="zh-CN" altLang="en-US" dirty="0" smtClean="0"/>
          </a:p>
        </p:txBody>
      </p:sp>
      <p:sp>
        <p:nvSpPr>
          <p:cNvPr id="47107" name="矩形 2"/>
          <p:cNvSpPr>
            <a:spLocks noChangeArrowheads="1"/>
          </p:cNvSpPr>
          <p:nvPr/>
        </p:nvSpPr>
        <p:spPr bwMode="auto">
          <a:xfrm>
            <a:off x="533400" y="1295400"/>
            <a:ext cx="8153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en-US" altLang="zh-CN" sz="1800" dirty="0"/>
              <a:t>ubuntu</a:t>
            </a:r>
            <a:r>
              <a:rPr lang="zh-CN" altLang="en-US" sz="1800" dirty="0"/>
              <a:t>便会进入如下图的安装过程中</a:t>
            </a:r>
            <a:r>
              <a:rPr lang="en-US" altLang="zh-CN" sz="1800" dirty="0"/>
              <a:t>,</a:t>
            </a:r>
            <a:r>
              <a:rPr lang="zh-CN" altLang="en-US" sz="1800" dirty="0"/>
              <a:t>安装结束后安装进度条便会消失。</a:t>
            </a:r>
          </a:p>
        </p:txBody>
      </p:sp>
      <p:pic>
        <p:nvPicPr>
          <p:cNvPr id="471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752600"/>
            <a:ext cx="6858000" cy="472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noChangeArrowheads="1"/>
          </p:cNvSpPr>
          <p:nvPr>
            <p:ph type="title"/>
          </p:nvPr>
        </p:nvSpPr>
        <p:spPr/>
        <p:txBody>
          <a:bodyPr/>
          <a:lstStyle/>
          <a:p>
            <a:r>
              <a:rPr lang="zh-CN" altLang="zh-CN" dirty="0" smtClean="0"/>
              <a:t>3.7.3	</a:t>
            </a:r>
            <a:r>
              <a:rPr lang="en-US" altLang="zh-CN" dirty="0" smtClean="0"/>
              <a:t> </a:t>
            </a:r>
            <a:r>
              <a:rPr lang="zh-CN" altLang="zh-CN" dirty="0" smtClean="0"/>
              <a:t>HDFS</a:t>
            </a:r>
            <a:r>
              <a:rPr lang="zh-CN" altLang="zh-CN" dirty="0" smtClean="0"/>
              <a:t>常用Java API及应用实例</a:t>
            </a:r>
            <a:endParaRPr lang="zh-CN" altLang="en-US" dirty="0" smtClean="0"/>
          </a:p>
        </p:txBody>
      </p:sp>
      <p:sp>
        <p:nvSpPr>
          <p:cNvPr id="48131" name="矩形 2"/>
          <p:cNvSpPr>
            <a:spLocks noChangeArrowheads="1"/>
          </p:cNvSpPr>
          <p:nvPr/>
        </p:nvSpPr>
        <p:spPr bwMode="auto">
          <a:xfrm>
            <a:off x="533400" y="1219200"/>
            <a:ext cx="8077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800" dirty="0"/>
              <a:t>点击</a:t>
            </a:r>
            <a:r>
              <a:rPr lang="en-US" altLang="zh-CN" sz="1800" dirty="0"/>
              <a:t>Ubuntu</a:t>
            </a:r>
            <a:r>
              <a:rPr lang="zh-CN" altLang="en-US" sz="1800" dirty="0"/>
              <a:t>左侧边栏的搜索工具，输入“</a:t>
            </a:r>
            <a:r>
              <a:rPr lang="en-US" altLang="zh-CN" sz="1800" dirty="0"/>
              <a:t>ec”</a:t>
            </a:r>
            <a:r>
              <a:rPr lang="zh-CN" altLang="en-US" sz="1800" dirty="0"/>
              <a:t>，自动搜索已经安装好的相关软件</a:t>
            </a:r>
            <a:r>
              <a:rPr lang="en-US" altLang="zh-CN" sz="1800" dirty="0"/>
              <a:t>,</a:t>
            </a:r>
            <a:r>
              <a:rPr lang="zh-CN" altLang="en-US" sz="1800" dirty="0"/>
              <a:t>打开</a:t>
            </a:r>
            <a:r>
              <a:rPr lang="en-US" altLang="zh-CN" sz="1800" dirty="0"/>
              <a:t>Eclipse</a:t>
            </a:r>
            <a:endParaRPr lang="zh-CN" altLang="en-US" sz="1800" dirty="0"/>
          </a:p>
        </p:txBody>
      </p:sp>
      <p:pic>
        <p:nvPicPr>
          <p:cNvPr id="481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05000"/>
            <a:ext cx="837882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noChangeArrowheads="1"/>
          </p:cNvSpPr>
          <p:nvPr>
            <p:ph type="title"/>
          </p:nvPr>
        </p:nvSpPr>
        <p:spPr/>
        <p:txBody>
          <a:bodyPr/>
          <a:lstStyle/>
          <a:p>
            <a:r>
              <a:rPr lang="zh-CN" altLang="zh-CN" dirty="0" smtClean="0"/>
              <a:t>3.7.</a:t>
            </a:r>
            <a:r>
              <a:rPr lang="zh-CN" altLang="zh-CN" dirty="0" smtClean="0"/>
              <a:t>3</a:t>
            </a:r>
            <a:r>
              <a:rPr lang="en-US" altLang="zh-CN" dirty="0" smtClean="0"/>
              <a:t> </a:t>
            </a:r>
            <a:r>
              <a:rPr lang="zh-CN" altLang="zh-CN" dirty="0" smtClean="0"/>
              <a:t>HDFS</a:t>
            </a:r>
            <a:r>
              <a:rPr lang="zh-CN" altLang="zh-CN" dirty="0" smtClean="0"/>
              <a:t>常用Java API及应用实例</a:t>
            </a:r>
            <a:endParaRPr lang="zh-CN" altLang="en-US" dirty="0" smtClean="0"/>
          </a:p>
        </p:txBody>
      </p:sp>
      <p:sp>
        <p:nvSpPr>
          <p:cNvPr id="49155" name="矩形 2"/>
          <p:cNvSpPr>
            <a:spLocks noChangeArrowheads="1"/>
          </p:cNvSpPr>
          <p:nvPr/>
        </p:nvSpPr>
        <p:spPr bwMode="auto">
          <a:xfrm>
            <a:off x="381000" y="1219200"/>
            <a:ext cx="2747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800" b="1">
                <a:solidFill>
                  <a:srgbClr val="FF0000"/>
                </a:solidFill>
              </a:rPr>
              <a:t>（</a:t>
            </a:r>
            <a:r>
              <a:rPr lang="en-US" altLang="zh-CN" sz="1800" b="1" dirty="0">
                <a:solidFill>
                  <a:srgbClr val="FF0000"/>
                </a:solidFill>
              </a:rPr>
              <a:t>2</a:t>
            </a:r>
            <a:r>
              <a:rPr lang="zh-CN" altLang="en-US" sz="1800" b="1">
                <a:solidFill>
                  <a:srgbClr val="FF0000"/>
                </a:solidFill>
              </a:rPr>
              <a:t>）在</a:t>
            </a:r>
            <a:r>
              <a:rPr lang="en-US" altLang="zh-CN" sz="1800" b="1" dirty="0">
                <a:solidFill>
                  <a:srgbClr val="FF0000"/>
                </a:solidFill>
              </a:rPr>
              <a:t>Eclipse</a:t>
            </a:r>
            <a:r>
              <a:rPr lang="zh-CN" altLang="en-US" sz="1800" b="1">
                <a:solidFill>
                  <a:srgbClr val="FF0000"/>
                </a:solidFill>
              </a:rPr>
              <a:t>创建项目</a:t>
            </a:r>
          </a:p>
        </p:txBody>
      </p:sp>
      <p:sp>
        <p:nvSpPr>
          <p:cNvPr id="49156" name="矩形 3"/>
          <p:cNvSpPr>
            <a:spLocks noChangeArrowheads="1"/>
          </p:cNvSpPr>
          <p:nvPr/>
        </p:nvSpPr>
        <p:spPr bwMode="auto">
          <a:xfrm>
            <a:off x="533400" y="1676400"/>
            <a:ext cx="8229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800"/>
              <a:t>第一次打开</a:t>
            </a:r>
            <a:r>
              <a:rPr lang="en-US" altLang="zh-CN" sz="1800" dirty="0"/>
              <a:t>Eclipse,</a:t>
            </a:r>
            <a:r>
              <a:rPr lang="zh-CN" altLang="en-US" sz="1800"/>
              <a:t>需要填写</a:t>
            </a:r>
            <a:r>
              <a:rPr lang="en-US" altLang="zh-CN" sz="1800" dirty="0"/>
              <a:t>workspace(</a:t>
            </a:r>
            <a:r>
              <a:rPr lang="zh-CN" altLang="en-US" sz="1800"/>
              <a:t>工作空间</a:t>
            </a:r>
            <a:r>
              <a:rPr lang="en-US" altLang="zh-CN" sz="1800" dirty="0"/>
              <a:t>)</a:t>
            </a:r>
            <a:r>
              <a:rPr lang="zh-CN" altLang="en-US" sz="1800"/>
              <a:t>，用来保存程序所在的位置，这里按照默认，不需要改动，如下图</a:t>
            </a:r>
          </a:p>
        </p:txBody>
      </p:sp>
      <p:pic>
        <p:nvPicPr>
          <p:cNvPr id="4915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362200"/>
            <a:ext cx="76708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noChangeArrowheads="1"/>
          </p:cNvSpPr>
          <p:nvPr>
            <p:ph type="title"/>
          </p:nvPr>
        </p:nvSpPr>
        <p:spPr/>
        <p:txBody>
          <a:bodyPr/>
          <a:lstStyle/>
          <a:p>
            <a:r>
              <a:rPr lang="zh-CN" altLang="zh-CN" dirty="0" smtClean="0"/>
              <a:t>3.7.3	</a:t>
            </a:r>
            <a:r>
              <a:rPr lang="en-US" altLang="zh-CN" dirty="0" smtClean="0"/>
              <a:t> </a:t>
            </a:r>
            <a:r>
              <a:rPr lang="zh-CN" altLang="zh-CN" dirty="0" smtClean="0"/>
              <a:t>HDFS</a:t>
            </a:r>
            <a:r>
              <a:rPr lang="zh-CN" altLang="zh-CN" dirty="0" smtClean="0"/>
              <a:t>常用Java API及应用实例</a:t>
            </a:r>
            <a:endParaRPr lang="zh-CN" altLang="en-US" dirty="0" smtClean="0"/>
          </a:p>
        </p:txBody>
      </p:sp>
      <p:sp>
        <p:nvSpPr>
          <p:cNvPr id="50179" name="矩形 2"/>
          <p:cNvSpPr>
            <a:spLocks noChangeArrowheads="1"/>
          </p:cNvSpPr>
          <p:nvPr/>
        </p:nvSpPr>
        <p:spPr bwMode="auto">
          <a:xfrm>
            <a:off x="381000" y="1219200"/>
            <a:ext cx="838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800"/>
              <a:t>点击“</a:t>
            </a:r>
            <a:r>
              <a:rPr lang="en-US" altLang="zh-CN" sz="1800" dirty="0"/>
              <a:t>OK”</a:t>
            </a:r>
            <a:r>
              <a:rPr lang="zh-CN" altLang="en-US" sz="1800"/>
              <a:t>按钮，进入</a:t>
            </a:r>
            <a:r>
              <a:rPr lang="en-US" altLang="zh-CN" sz="1800" dirty="0"/>
              <a:t>Eclipse</a:t>
            </a:r>
            <a:r>
              <a:rPr lang="zh-CN" altLang="en-US" sz="1800"/>
              <a:t>软件。开始创建项目，选择顶部菜单</a:t>
            </a:r>
            <a:r>
              <a:rPr lang="en-US" altLang="zh-CN" sz="1800" dirty="0"/>
              <a:t>File—&gt;New—&gt;Java Project,</a:t>
            </a:r>
            <a:r>
              <a:rPr lang="zh-CN" altLang="en-US" sz="1800"/>
              <a:t>如下图</a:t>
            </a:r>
          </a:p>
        </p:txBody>
      </p:sp>
      <p:pic>
        <p:nvPicPr>
          <p:cNvPr id="501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057400"/>
            <a:ext cx="778827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noChangeArrowheads="1"/>
          </p:cNvSpPr>
          <p:nvPr>
            <p:ph type="title"/>
          </p:nvPr>
        </p:nvSpPr>
        <p:spPr/>
        <p:txBody>
          <a:bodyPr/>
          <a:lstStyle/>
          <a:p>
            <a:r>
              <a:rPr lang="zh-CN" altLang="zh-CN" dirty="0" smtClean="0"/>
              <a:t>3.7.3	</a:t>
            </a:r>
            <a:r>
              <a:rPr lang="en-US" altLang="zh-CN" dirty="0" smtClean="0"/>
              <a:t> </a:t>
            </a:r>
            <a:r>
              <a:rPr lang="zh-CN" altLang="zh-CN" dirty="0" smtClean="0"/>
              <a:t>HDFS</a:t>
            </a:r>
            <a:r>
              <a:rPr lang="zh-CN" altLang="zh-CN" dirty="0" smtClean="0"/>
              <a:t>常用Java API及应用实例</a:t>
            </a:r>
            <a:endParaRPr lang="zh-CN" altLang="en-US" dirty="0" smtClean="0"/>
          </a:p>
        </p:txBody>
      </p:sp>
      <p:sp>
        <p:nvSpPr>
          <p:cNvPr id="51203" name="矩形 2"/>
          <p:cNvSpPr>
            <a:spLocks noChangeArrowheads="1"/>
          </p:cNvSpPr>
          <p:nvPr/>
        </p:nvSpPr>
        <p:spPr bwMode="auto">
          <a:xfrm>
            <a:off x="457200" y="1143000"/>
            <a:ext cx="8153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800" dirty="0"/>
              <a:t>输入项目名称，本教程输入的项目名称是“</a:t>
            </a:r>
            <a:r>
              <a:rPr lang="en-US" altLang="zh-CN" sz="1800" dirty="0"/>
              <a:t>Dblab”</a:t>
            </a:r>
            <a:r>
              <a:rPr lang="zh-CN" altLang="en-US" sz="1800" dirty="0"/>
              <a:t>，其他不用改动，点击“</a:t>
            </a:r>
            <a:r>
              <a:rPr lang="en-US" altLang="zh-CN" sz="1800" dirty="0"/>
              <a:t>Finish”</a:t>
            </a:r>
            <a:r>
              <a:rPr lang="zh-CN" altLang="en-US" sz="1800" dirty="0"/>
              <a:t>按钮即可。</a:t>
            </a:r>
          </a:p>
        </p:txBody>
      </p:sp>
      <p:pic>
        <p:nvPicPr>
          <p:cNvPr id="512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752600"/>
            <a:ext cx="3733800" cy="465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2"/>
          <p:cNvSpPr>
            <a:spLocks noGrp="1" noChangeArrowheads="1"/>
          </p:cNvSpPr>
          <p:nvPr>
            <p:ph type="title"/>
          </p:nvPr>
        </p:nvSpPr>
        <p:spPr/>
        <p:txBody>
          <a:bodyPr/>
          <a:lstStyle/>
          <a:p>
            <a:r>
              <a:rPr lang="en-US" altLang="zh-CN" dirty="0" smtClean="0"/>
              <a:t>3.1.2	</a:t>
            </a:r>
            <a:r>
              <a:rPr lang="en-US" altLang="zh-CN" dirty="0" smtClean="0"/>
              <a:t> </a:t>
            </a:r>
            <a:r>
              <a:rPr lang="zh-CN" altLang="en-US" dirty="0" smtClean="0"/>
              <a:t>分布式</a:t>
            </a:r>
            <a:r>
              <a:rPr lang="zh-CN" altLang="en-US" dirty="0" smtClean="0"/>
              <a:t>文件系统的结构</a:t>
            </a:r>
          </a:p>
        </p:txBody>
      </p:sp>
      <p:sp>
        <p:nvSpPr>
          <p:cNvPr id="6147" name="Text Box 4"/>
          <p:cNvSpPr txBox="1">
            <a:spLocks noChangeArrowheads="1"/>
          </p:cNvSpPr>
          <p:nvPr/>
        </p:nvSpPr>
        <p:spPr bwMode="auto">
          <a:xfrm>
            <a:off x="2819400" y="5881599"/>
            <a:ext cx="3124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800"/>
          </a:p>
        </p:txBody>
      </p:sp>
      <p:sp>
        <p:nvSpPr>
          <p:cNvPr id="6148" name="Text Box 5"/>
          <p:cNvSpPr txBox="1">
            <a:spLocks noChangeArrowheads="1"/>
          </p:cNvSpPr>
          <p:nvPr/>
        </p:nvSpPr>
        <p:spPr bwMode="auto">
          <a:xfrm>
            <a:off x="304800" y="1295400"/>
            <a:ext cx="8534400" cy="1323439"/>
          </a:xfrm>
          <a:prstGeom prst="rect">
            <a:avLst/>
          </a:prstGeom>
          <a:ln/>
          <a:extLst/>
        </p:spPr>
        <p:style>
          <a:lnRef idx="2">
            <a:schemeClr val="accent2"/>
          </a:lnRef>
          <a:fillRef idx="1">
            <a:schemeClr val="lt1"/>
          </a:fillRef>
          <a:effectRef idx="0">
            <a:schemeClr val="accent2"/>
          </a:effectRef>
          <a:fontRef idx="minor">
            <a:schemeClr val="dk1"/>
          </a:fontRef>
        </p:style>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000" dirty="0">
                <a:latin typeface="仿宋" panose="02010609060101010101" pitchFamily="49" charset="-122"/>
                <a:ea typeface="仿宋" panose="02010609060101010101" pitchFamily="49" charset="-122"/>
              </a:rPr>
              <a:t>分布式文件系统在物理结构上是由计算机集群中的多个节点构成的，这些节点分为两类，一类叫“主节点”</a:t>
            </a:r>
            <a:r>
              <a:rPr lang="en-US" altLang="zh-CN" sz="2000" dirty="0">
                <a:latin typeface="仿宋" panose="02010609060101010101" pitchFamily="49" charset="-122"/>
                <a:ea typeface="仿宋" panose="02010609060101010101" pitchFamily="49" charset="-122"/>
              </a:rPr>
              <a:t>(Master Node)</a:t>
            </a:r>
            <a:r>
              <a:rPr lang="zh-CN" altLang="en-US" sz="2000" dirty="0">
                <a:latin typeface="仿宋" panose="02010609060101010101" pitchFamily="49" charset="-122"/>
                <a:ea typeface="仿宋" panose="02010609060101010101" pitchFamily="49" charset="-122"/>
              </a:rPr>
              <a:t>或者也被称为“名称结点”</a:t>
            </a:r>
            <a:r>
              <a:rPr lang="en-US" altLang="zh-CN" sz="2000" dirty="0">
                <a:latin typeface="仿宋" panose="02010609060101010101" pitchFamily="49" charset="-122"/>
                <a:ea typeface="仿宋" panose="02010609060101010101" pitchFamily="49" charset="-122"/>
              </a:rPr>
              <a:t>(NameNode)</a:t>
            </a:r>
            <a:r>
              <a:rPr lang="zh-CN" altLang="en-US" sz="2000" dirty="0">
                <a:latin typeface="仿宋" panose="02010609060101010101" pitchFamily="49" charset="-122"/>
                <a:ea typeface="仿宋" panose="02010609060101010101" pitchFamily="49" charset="-122"/>
              </a:rPr>
              <a:t>，另一类叫“从节点”（</a:t>
            </a:r>
            <a:r>
              <a:rPr lang="en-US" altLang="zh-CN" sz="2000" dirty="0">
                <a:latin typeface="仿宋" panose="02010609060101010101" pitchFamily="49" charset="-122"/>
                <a:ea typeface="仿宋" panose="02010609060101010101" pitchFamily="49" charset="-122"/>
              </a:rPr>
              <a:t>Slave Node</a:t>
            </a:r>
            <a:r>
              <a:rPr lang="zh-CN" altLang="en-US" sz="2000" dirty="0">
                <a:latin typeface="仿宋" panose="02010609060101010101" pitchFamily="49" charset="-122"/>
                <a:ea typeface="仿宋" panose="02010609060101010101" pitchFamily="49" charset="-122"/>
              </a:rPr>
              <a:t>）或者也被称为“数据节点”</a:t>
            </a:r>
            <a:r>
              <a:rPr lang="en-US" altLang="zh-CN" sz="2000" dirty="0">
                <a:latin typeface="仿宋" panose="02010609060101010101" pitchFamily="49" charset="-122"/>
                <a:ea typeface="仿宋" panose="02010609060101010101" pitchFamily="49" charset="-122"/>
              </a:rPr>
              <a:t>(DataNode)</a:t>
            </a:r>
            <a:endParaRPr lang="zh-CN" altLang="en-US" sz="2000" dirty="0">
              <a:latin typeface="仿宋" panose="02010609060101010101" pitchFamily="49" charset="-122"/>
              <a:ea typeface="仿宋" panose="02010609060101010101" pitchFamily="49" charset="-122"/>
            </a:endParaRPr>
          </a:p>
        </p:txBody>
      </p:sp>
      <p:pic>
        <p:nvPicPr>
          <p:cNvPr id="6149"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506" y="2833599"/>
            <a:ext cx="8305694" cy="347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Rectangle 7"/>
          <p:cNvSpPr>
            <a:spLocks noChangeArrowheads="1"/>
          </p:cNvSpPr>
          <p:nvPr/>
        </p:nvSpPr>
        <p:spPr bwMode="auto">
          <a:xfrm>
            <a:off x="2819400" y="6414999"/>
            <a:ext cx="354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800"/>
              <a:t>图</a:t>
            </a:r>
            <a:r>
              <a:rPr lang="en-US" altLang="zh-CN" sz="1800" dirty="0"/>
              <a:t>3-2 </a:t>
            </a:r>
            <a:r>
              <a:rPr lang="zh-CN" altLang="en-US" sz="1800"/>
              <a:t>大规模文件系统的整体结构</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noChangeArrowheads="1"/>
          </p:cNvSpPr>
          <p:nvPr>
            <p:ph type="title"/>
          </p:nvPr>
        </p:nvSpPr>
        <p:spPr/>
        <p:txBody>
          <a:bodyPr/>
          <a:lstStyle/>
          <a:p>
            <a:r>
              <a:rPr lang="zh-CN" altLang="zh-CN" dirty="0" smtClean="0"/>
              <a:t>3.7.3	</a:t>
            </a:r>
            <a:r>
              <a:rPr lang="en-US" altLang="zh-CN" dirty="0" smtClean="0"/>
              <a:t> </a:t>
            </a:r>
            <a:r>
              <a:rPr lang="zh-CN" altLang="zh-CN" dirty="0" smtClean="0"/>
              <a:t>HDFS</a:t>
            </a:r>
            <a:r>
              <a:rPr lang="zh-CN" altLang="zh-CN" dirty="0" smtClean="0"/>
              <a:t>常用Java API及应用实例</a:t>
            </a:r>
            <a:endParaRPr lang="zh-CN" altLang="en-US" dirty="0" smtClean="0"/>
          </a:p>
        </p:txBody>
      </p:sp>
      <p:sp>
        <p:nvSpPr>
          <p:cNvPr id="52227" name="矩形 2"/>
          <p:cNvSpPr>
            <a:spLocks noChangeArrowheads="1"/>
          </p:cNvSpPr>
          <p:nvPr/>
        </p:nvSpPr>
        <p:spPr bwMode="auto">
          <a:xfrm>
            <a:off x="609600" y="1295400"/>
            <a:ext cx="3211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800"/>
              <a:t>为项目加载所需要用到的</a:t>
            </a:r>
            <a:r>
              <a:rPr lang="en-US" altLang="zh-CN" sz="1800" dirty="0"/>
              <a:t>jar</a:t>
            </a:r>
            <a:r>
              <a:rPr lang="zh-CN" altLang="en-US" sz="1800"/>
              <a:t>包</a:t>
            </a:r>
          </a:p>
        </p:txBody>
      </p:sp>
      <p:sp>
        <p:nvSpPr>
          <p:cNvPr id="52228" name="矩形 3"/>
          <p:cNvSpPr>
            <a:spLocks noChangeArrowheads="1"/>
          </p:cNvSpPr>
          <p:nvPr/>
        </p:nvSpPr>
        <p:spPr bwMode="auto">
          <a:xfrm>
            <a:off x="609600" y="2152650"/>
            <a:ext cx="8001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800" b="1" dirty="0"/>
              <a:t>如何获取</a:t>
            </a:r>
            <a:r>
              <a:rPr lang="en-US" altLang="zh-CN" sz="1800" b="1" dirty="0"/>
              <a:t>jar</a:t>
            </a:r>
            <a:r>
              <a:rPr lang="zh-CN" altLang="en-US" sz="1800" b="1" dirty="0"/>
              <a:t>包</a:t>
            </a:r>
            <a:endParaRPr lang="en-US" altLang="zh-CN" sz="1800" b="1" dirty="0"/>
          </a:p>
          <a:p>
            <a:pPr>
              <a:spcBef>
                <a:spcPct val="0"/>
              </a:spcBef>
              <a:buFontTx/>
              <a:buNone/>
            </a:pPr>
            <a:r>
              <a:rPr lang="en-US" altLang="zh-CN" sz="1800" dirty="0"/>
              <a:t>Java API</a:t>
            </a:r>
            <a:r>
              <a:rPr lang="zh-CN" altLang="en-US" sz="1800" dirty="0"/>
              <a:t>所在的</a:t>
            </a:r>
            <a:r>
              <a:rPr lang="en-US" altLang="zh-CN" sz="1800" dirty="0"/>
              <a:t>jar</a:t>
            </a:r>
            <a:r>
              <a:rPr lang="zh-CN" altLang="en-US" sz="1800" dirty="0"/>
              <a:t>包都在已经安装好的</a:t>
            </a:r>
            <a:r>
              <a:rPr lang="en-US" altLang="zh-CN" sz="1800" dirty="0"/>
              <a:t>hadoop</a:t>
            </a:r>
            <a:r>
              <a:rPr lang="zh-CN" altLang="en-US" sz="1800" dirty="0"/>
              <a:t>文件夹里，路径：</a:t>
            </a:r>
            <a:r>
              <a:rPr lang="en-US" altLang="zh-CN" sz="1800" dirty="0"/>
              <a:t>/usr/local/hadoop/share/hadoop(</a:t>
            </a:r>
            <a:r>
              <a:rPr lang="zh-CN" altLang="en-US" sz="1800" dirty="0"/>
              <a:t>如果读者安装的</a:t>
            </a:r>
            <a:r>
              <a:rPr lang="en-US" altLang="zh-CN" sz="1800" dirty="0"/>
              <a:t>hadoop</a:t>
            </a:r>
            <a:r>
              <a:rPr lang="zh-CN" altLang="en-US" sz="1800" dirty="0"/>
              <a:t>不在此目录，请找到</a:t>
            </a:r>
            <a:r>
              <a:rPr lang="en-US" altLang="zh-CN" sz="1800" dirty="0"/>
              <a:t>jar</a:t>
            </a:r>
            <a:r>
              <a:rPr lang="zh-CN" altLang="en-US" sz="1800" dirty="0"/>
              <a:t>包所在的文件夹</a:t>
            </a:r>
            <a:r>
              <a:rPr lang="en-US" altLang="zh-CN" sz="1800" dirty="0"/>
              <a:t>)</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noChangeArrowheads="1"/>
          </p:cNvSpPr>
          <p:nvPr>
            <p:ph type="title"/>
          </p:nvPr>
        </p:nvSpPr>
        <p:spPr/>
        <p:txBody>
          <a:bodyPr/>
          <a:lstStyle/>
          <a:p>
            <a:r>
              <a:rPr lang="zh-CN" altLang="zh-CN" smtClean="0"/>
              <a:t>3.7.3	HDFS常用Java API及应用实例</a:t>
            </a:r>
            <a:endParaRPr lang="zh-CN" altLang="en-US" smtClean="0"/>
          </a:p>
        </p:txBody>
      </p:sp>
      <p:sp>
        <p:nvSpPr>
          <p:cNvPr id="53251" name="矩形 2"/>
          <p:cNvSpPr>
            <a:spLocks noChangeArrowheads="1"/>
          </p:cNvSpPr>
          <p:nvPr/>
        </p:nvSpPr>
        <p:spPr bwMode="auto">
          <a:xfrm>
            <a:off x="685800" y="1295400"/>
            <a:ext cx="7924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800" dirty="0"/>
              <a:t>在所在项目中加载</a:t>
            </a:r>
            <a:r>
              <a:rPr lang="en-US" altLang="zh-CN" sz="1800" dirty="0"/>
              <a:t>jar</a:t>
            </a:r>
            <a:r>
              <a:rPr lang="zh-CN" altLang="en-US" sz="1800" dirty="0"/>
              <a:t>包</a:t>
            </a:r>
            <a:r>
              <a:rPr lang="en-US" altLang="zh-CN" sz="1800" dirty="0"/>
              <a:t>,</a:t>
            </a:r>
            <a:r>
              <a:rPr lang="zh-CN" altLang="en-US" sz="1800" dirty="0"/>
              <a:t>具体操作如下：在所选的</a:t>
            </a:r>
            <a:r>
              <a:rPr lang="en-US" altLang="zh-CN" sz="1800" dirty="0"/>
              <a:t>Eclipse</a:t>
            </a:r>
            <a:r>
              <a:rPr lang="zh-CN" altLang="en-US" sz="1800" dirty="0"/>
              <a:t>项目</a:t>
            </a:r>
            <a:r>
              <a:rPr lang="en-US" altLang="zh-CN" sz="1800" dirty="0"/>
              <a:t>(Dblab)</a:t>
            </a:r>
            <a:r>
              <a:rPr lang="zh-CN" altLang="en-US" sz="1800" dirty="0"/>
              <a:t>上右键点击</a:t>
            </a:r>
            <a:r>
              <a:rPr lang="en-US" altLang="zh-CN" sz="1800" dirty="0"/>
              <a:t>—&gt;</a:t>
            </a:r>
            <a:r>
              <a:rPr lang="zh-CN" altLang="en-US" sz="1800" dirty="0"/>
              <a:t>弹出菜单中选择</a:t>
            </a:r>
            <a:r>
              <a:rPr lang="en-US" altLang="zh-CN" sz="1800" dirty="0"/>
              <a:t>&gt;Properties—&gt;Java Build Path—&gt;Libraries—&gt;Add External JARS</a:t>
            </a:r>
            <a:endParaRPr lang="zh-CN" altLang="en-US" sz="1800" dirty="0"/>
          </a:p>
        </p:txBody>
      </p:sp>
      <p:pic>
        <p:nvPicPr>
          <p:cNvPr id="532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09800"/>
            <a:ext cx="6477000"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noChangeArrowheads="1"/>
          </p:cNvSpPr>
          <p:nvPr>
            <p:ph type="title"/>
          </p:nvPr>
        </p:nvSpPr>
        <p:spPr/>
        <p:txBody>
          <a:bodyPr/>
          <a:lstStyle/>
          <a:p>
            <a:r>
              <a:rPr lang="zh-CN" altLang="zh-CN" smtClean="0"/>
              <a:t>3.7.3	HDFS常用Java API及应用实例</a:t>
            </a:r>
            <a:endParaRPr lang="zh-CN" altLang="en-US" smtClean="0"/>
          </a:p>
        </p:txBody>
      </p:sp>
      <p:pic>
        <p:nvPicPr>
          <p:cNvPr id="542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143000"/>
            <a:ext cx="6934200" cy="535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noChangeArrowheads="1"/>
          </p:cNvSpPr>
          <p:nvPr>
            <p:ph type="title"/>
          </p:nvPr>
        </p:nvSpPr>
        <p:spPr/>
        <p:txBody>
          <a:bodyPr/>
          <a:lstStyle/>
          <a:p>
            <a:r>
              <a:rPr lang="zh-CN" altLang="zh-CN" smtClean="0"/>
              <a:t>3.7.3	HDFS常用Java API及应用实例</a:t>
            </a:r>
            <a:endParaRPr lang="zh-CN" altLang="en-US" smtClean="0"/>
          </a:p>
        </p:txBody>
      </p:sp>
      <p:sp>
        <p:nvSpPr>
          <p:cNvPr id="55299" name="TextBox 2"/>
          <p:cNvSpPr txBox="1">
            <a:spLocks noChangeArrowheads="1"/>
          </p:cNvSpPr>
          <p:nvPr/>
        </p:nvSpPr>
        <p:spPr bwMode="auto">
          <a:xfrm>
            <a:off x="533400" y="1219200"/>
            <a:ext cx="8153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800" b="1">
                <a:solidFill>
                  <a:srgbClr val="FF0000"/>
                </a:solidFill>
              </a:rPr>
              <a:t>编程实例</a:t>
            </a:r>
            <a:endParaRPr lang="en-US" altLang="zh-CN" sz="1800" b="1" dirty="0">
              <a:solidFill>
                <a:srgbClr val="FF0000"/>
              </a:solidFill>
            </a:endParaRPr>
          </a:p>
          <a:p>
            <a:pPr>
              <a:spcBef>
                <a:spcPct val="0"/>
              </a:spcBef>
              <a:buFontTx/>
              <a:buNone/>
            </a:pPr>
            <a:r>
              <a:rPr lang="zh-CN" altLang="en-US" sz="1800"/>
              <a:t>利用</a:t>
            </a:r>
            <a:r>
              <a:rPr lang="en-US" altLang="zh-CN" sz="1800" dirty="0"/>
              <a:t>Hadoop </a:t>
            </a:r>
            <a:r>
              <a:rPr lang="zh-CN" altLang="en-US" sz="1800"/>
              <a:t>的</a:t>
            </a:r>
            <a:r>
              <a:rPr lang="en-US" altLang="zh-CN" sz="1800" dirty="0"/>
              <a:t>Java API</a:t>
            </a:r>
            <a:r>
              <a:rPr lang="zh-CN" altLang="en-US" sz="1800"/>
              <a:t>检测伪分布式文件系统</a:t>
            </a:r>
            <a:r>
              <a:rPr lang="en-US" altLang="zh-CN" sz="1800" dirty="0"/>
              <a:t>HDFS</a:t>
            </a:r>
            <a:r>
              <a:rPr lang="zh-CN" altLang="en-US" sz="1800"/>
              <a:t>上是否存在某个文件？</a:t>
            </a:r>
          </a:p>
        </p:txBody>
      </p:sp>
      <p:sp>
        <p:nvSpPr>
          <p:cNvPr id="55300" name="矩形 3"/>
          <p:cNvSpPr>
            <a:spLocks noChangeArrowheads="1"/>
          </p:cNvSpPr>
          <p:nvPr/>
        </p:nvSpPr>
        <p:spPr bwMode="auto">
          <a:xfrm>
            <a:off x="609600" y="1981200"/>
            <a:ext cx="7620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800"/>
              <a:t>下面编写一个简单的程序来测试伪分布式文件系统</a:t>
            </a:r>
            <a:r>
              <a:rPr lang="en-US" altLang="zh-CN" sz="1800" dirty="0"/>
              <a:t>HDFS</a:t>
            </a:r>
            <a:r>
              <a:rPr lang="zh-CN" altLang="en-US" sz="1800"/>
              <a:t>上是否存在</a:t>
            </a:r>
            <a:r>
              <a:rPr lang="en-US" altLang="zh-CN" sz="1800" dirty="0"/>
              <a:t>input.txt</a:t>
            </a:r>
            <a:r>
              <a:rPr lang="zh-CN" altLang="en-US" sz="1800"/>
              <a:t>文件？</a:t>
            </a:r>
          </a:p>
        </p:txBody>
      </p:sp>
      <p:sp>
        <p:nvSpPr>
          <p:cNvPr id="55301" name="矩形 4"/>
          <p:cNvSpPr>
            <a:spLocks noChangeArrowheads="1"/>
          </p:cNvSpPr>
          <p:nvPr/>
        </p:nvSpPr>
        <p:spPr bwMode="auto">
          <a:xfrm>
            <a:off x="609600" y="2914650"/>
            <a:ext cx="7620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800" b="1" dirty="0"/>
              <a:t>第一步</a:t>
            </a:r>
            <a:r>
              <a:rPr lang="en-US" altLang="zh-CN" sz="1800" b="1" dirty="0"/>
              <a:t>:</a:t>
            </a:r>
            <a:r>
              <a:rPr lang="zh-CN" altLang="en-US" sz="1800" b="1" dirty="0"/>
              <a:t>放置配置文件到当前工程下面</a:t>
            </a:r>
          </a:p>
          <a:p>
            <a:pPr>
              <a:spcBef>
                <a:spcPct val="0"/>
              </a:spcBef>
              <a:buFontTx/>
              <a:buNone/>
            </a:pPr>
            <a:r>
              <a:rPr lang="zh-CN" altLang="en-US" sz="1800" dirty="0"/>
              <a:t>需要把集群上的</a:t>
            </a:r>
            <a:r>
              <a:rPr lang="en-US" altLang="zh-CN" sz="1800" dirty="0"/>
              <a:t>core-site.xml</a:t>
            </a:r>
            <a:r>
              <a:rPr lang="zh-CN" altLang="en-US" sz="1800" dirty="0"/>
              <a:t>和</a:t>
            </a:r>
            <a:r>
              <a:rPr lang="en-US" altLang="zh-CN" sz="1800" dirty="0"/>
              <a:t>hdfs-site.xml(</a:t>
            </a:r>
            <a:r>
              <a:rPr lang="zh-CN" altLang="en-US" sz="1800" dirty="0"/>
              <a:t>这两文件存在</a:t>
            </a:r>
            <a:r>
              <a:rPr lang="en-US" altLang="zh-CN" sz="1800" dirty="0"/>
              <a:t>/hadoop/etc/hadoop</a:t>
            </a:r>
            <a:r>
              <a:rPr lang="zh-CN" altLang="en-US" sz="1800" dirty="0"/>
              <a:t>目录下</a:t>
            </a:r>
            <a:r>
              <a:rPr lang="en-US" altLang="zh-CN" sz="1800" dirty="0"/>
              <a:t>)</a:t>
            </a:r>
            <a:r>
              <a:rPr lang="zh-CN" altLang="en-US" sz="1800" dirty="0"/>
              <a:t>放到当前工程项目下，即</a:t>
            </a:r>
            <a:r>
              <a:rPr lang="en-US" altLang="zh-CN" sz="1800" dirty="0"/>
              <a:t>eclipse</a:t>
            </a:r>
            <a:r>
              <a:rPr lang="zh-CN" altLang="en-US" sz="1800" dirty="0"/>
              <a:t>工作目录的</a:t>
            </a:r>
            <a:r>
              <a:rPr lang="en-US" altLang="zh-CN" sz="1800" dirty="0"/>
              <a:t>bin</a:t>
            </a:r>
            <a:r>
              <a:rPr lang="zh-CN" altLang="en-US" sz="1800" dirty="0"/>
              <a:t>文件夹下面。</a:t>
            </a:r>
          </a:p>
        </p:txBody>
      </p:sp>
      <p:pic>
        <p:nvPicPr>
          <p:cNvPr id="5530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267200"/>
            <a:ext cx="7696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noChangeArrowheads="1"/>
          </p:cNvSpPr>
          <p:nvPr>
            <p:ph type="title"/>
          </p:nvPr>
        </p:nvSpPr>
        <p:spPr/>
        <p:txBody>
          <a:bodyPr/>
          <a:lstStyle/>
          <a:p>
            <a:r>
              <a:rPr lang="zh-CN" altLang="zh-CN" smtClean="0"/>
              <a:t>3.7.3	HDFS常用Java API及应用实例</a:t>
            </a:r>
            <a:endParaRPr lang="zh-CN" altLang="en-US" smtClean="0"/>
          </a:p>
        </p:txBody>
      </p:sp>
      <p:sp>
        <p:nvSpPr>
          <p:cNvPr id="56323" name="矩形 2"/>
          <p:cNvSpPr>
            <a:spLocks noChangeArrowheads="1"/>
          </p:cNvSpPr>
          <p:nvPr/>
        </p:nvSpPr>
        <p:spPr bwMode="auto">
          <a:xfrm>
            <a:off x="533400" y="1219200"/>
            <a:ext cx="2492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800" b="1"/>
              <a:t>第二步：编写实现代码</a:t>
            </a:r>
          </a:p>
        </p:txBody>
      </p:sp>
      <p:sp>
        <p:nvSpPr>
          <p:cNvPr id="56324" name="矩形 4"/>
          <p:cNvSpPr>
            <a:spLocks noChangeArrowheads="1"/>
          </p:cNvSpPr>
          <p:nvPr/>
        </p:nvSpPr>
        <p:spPr bwMode="auto">
          <a:xfrm>
            <a:off x="1752600" y="1600200"/>
            <a:ext cx="6096000" cy="48323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pl-PL" altLang="zh-CN" sz="1400" dirty="0">
                <a:solidFill>
                  <a:srgbClr val="C678DD"/>
                </a:solidFill>
              </a:rPr>
              <a:t>import</a:t>
            </a:r>
            <a:r>
              <a:rPr lang="pl-PL" altLang="zh-CN" sz="1400" dirty="0"/>
              <a:t> </a:t>
            </a:r>
            <a:r>
              <a:rPr lang="pl-PL" altLang="zh-CN" sz="1400" dirty="0">
                <a:solidFill>
                  <a:srgbClr val="E5C07B"/>
                </a:solidFill>
              </a:rPr>
              <a:t>org.apache.hadoop.conf.Configuration</a:t>
            </a:r>
            <a:r>
              <a:rPr lang="pl-PL" altLang="zh-CN" sz="1400" dirty="0"/>
              <a:t>;   </a:t>
            </a:r>
          </a:p>
          <a:p>
            <a:pPr>
              <a:spcBef>
                <a:spcPct val="0"/>
              </a:spcBef>
              <a:buFontTx/>
              <a:buNone/>
            </a:pPr>
            <a:r>
              <a:rPr lang="pl-PL" altLang="zh-CN" sz="1400" dirty="0">
                <a:solidFill>
                  <a:srgbClr val="C678DD"/>
                </a:solidFill>
              </a:rPr>
              <a:t>import</a:t>
            </a:r>
            <a:r>
              <a:rPr lang="pl-PL" altLang="zh-CN" sz="1400" dirty="0"/>
              <a:t> </a:t>
            </a:r>
            <a:r>
              <a:rPr lang="pl-PL" altLang="zh-CN" sz="1400" dirty="0">
                <a:solidFill>
                  <a:srgbClr val="E5C07B"/>
                </a:solidFill>
              </a:rPr>
              <a:t>org.apache.hadoop.fs.FileSystem</a:t>
            </a:r>
            <a:r>
              <a:rPr lang="pl-PL" altLang="zh-CN" sz="1400" dirty="0"/>
              <a:t>;  </a:t>
            </a:r>
          </a:p>
          <a:p>
            <a:pPr>
              <a:spcBef>
                <a:spcPct val="0"/>
              </a:spcBef>
              <a:buFontTx/>
              <a:buNone/>
            </a:pPr>
            <a:r>
              <a:rPr lang="pl-PL" altLang="zh-CN" sz="1400" dirty="0">
                <a:solidFill>
                  <a:srgbClr val="C678DD"/>
                </a:solidFill>
              </a:rPr>
              <a:t>import</a:t>
            </a:r>
            <a:r>
              <a:rPr lang="pl-PL" altLang="zh-CN" sz="1400" dirty="0"/>
              <a:t> </a:t>
            </a:r>
            <a:r>
              <a:rPr lang="pl-PL" altLang="zh-CN" sz="1400" dirty="0">
                <a:solidFill>
                  <a:srgbClr val="E5C07B"/>
                </a:solidFill>
              </a:rPr>
              <a:t>org.apache.hadoop.fs.Path</a:t>
            </a:r>
            <a:r>
              <a:rPr lang="pl-PL" altLang="zh-CN" sz="1400" dirty="0"/>
              <a:t>;  </a:t>
            </a:r>
          </a:p>
          <a:p>
            <a:pPr>
              <a:spcBef>
                <a:spcPct val="0"/>
              </a:spcBef>
              <a:buFontTx/>
              <a:buNone/>
            </a:pPr>
            <a:r>
              <a:rPr lang="pl-PL" altLang="zh-CN" sz="1400" dirty="0"/>
              <a:t> </a:t>
            </a:r>
          </a:p>
          <a:p>
            <a:pPr>
              <a:spcBef>
                <a:spcPct val="0"/>
              </a:spcBef>
              <a:buFontTx/>
              <a:buNone/>
            </a:pPr>
            <a:r>
              <a:rPr lang="pl-PL" altLang="zh-CN" sz="1400" dirty="0">
                <a:solidFill>
                  <a:srgbClr val="C678DD"/>
                </a:solidFill>
              </a:rPr>
              <a:t>public</a:t>
            </a:r>
            <a:r>
              <a:rPr lang="pl-PL" altLang="zh-CN" sz="1400" dirty="0">
                <a:solidFill>
                  <a:srgbClr val="E5C07B"/>
                </a:solidFill>
              </a:rPr>
              <a:t> </a:t>
            </a:r>
            <a:r>
              <a:rPr lang="pl-PL" altLang="zh-CN" sz="1400" dirty="0">
                <a:solidFill>
                  <a:srgbClr val="C678DD"/>
                </a:solidFill>
              </a:rPr>
              <a:t>class</a:t>
            </a:r>
            <a:r>
              <a:rPr lang="pl-PL" altLang="zh-CN" sz="1400" dirty="0">
                <a:solidFill>
                  <a:srgbClr val="E5C07B"/>
                </a:solidFill>
              </a:rPr>
              <a:t> Chapter3 </a:t>
            </a:r>
            <a:r>
              <a:rPr lang="pl-PL" altLang="zh-CN" sz="1400" dirty="0">
                <a:solidFill>
                  <a:srgbClr val="ABB2BF"/>
                </a:solidFill>
              </a:rPr>
              <a:t>{    </a:t>
            </a:r>
            <a:endParaRPr lang="pl-PL" altLang="zh-CN" sz="1400" dirty="0"/>
          </a:p>
          <a:p>
            <a:pPr>
              <a:spcBef>
                <a:spcPct val="0"/>
              </a:spcBef>
              <a:buFontTx/>
              <a:buNone/>
            </a:pPr>
            <a:r>
              <a:rPr lang="pl-PL" altLang="zh-CN" sz="1400" dirty="0">
                <a:solidFill>
                  <a:srgbClr val="ABB2BF"/>
                </a:solidFill>
              </a:rPr>
              <a:t>    </a:t>
            </a:r>
            <a:r>
              <a:rPr lang="pl-PL" altLang="zh-CN" sz="1400" dirty="0">
                <a:solidFill>
                  <a:srgbClr val="C678DD"/>
                </a:solidFill>
              </a:rPr>
              <a:t>public</a:t>
            </a:r>
            <a:r>
              <a:rPr lang="pl-PL" altLang="zh-CN" sz="1400" dirty="0">
                <a:solidFill>
                  <a:srgbClr val="ABB2BF"/>
                </a:solidFill>
              </a:rPr>
              <a:t> </a:t>
            </a:r>
            <a:r>
              <a:rPr lang="pl-PL" altLang="zh-CN" sz="1400" dirty="0">
                <a:solidFill>
                  <a:srgbClr val="C678DD"/>
                </a:solidFill>
              </a:rPr>
              <a:t>static</a:t>
            </a:r>
            <a:r>
              <a:rPr lang="pl-PL" altLang="zh-CN" sz="1400" dirty="0">
                <a:solidFill>
                  <a:srgbClr val="ABB2BF"/>
                </a:solidFill>
              </a:rPr>
              <a:t> </a:t>
            </a:r>
            <a:r>
              <a:rPr lang="pl-PL" altLang="zh-CN" sz="1400" dirty="0">
                <a:solidFill>
                  <a:srgbClr val="E5C07B"/>
                </a:solidFill>
              </a:rPr>
              <a:t>void</a:t>
            </a:r>
            <a:r>
              <a:rPr lang="pl-PL" altLang="zh-CN" sz="1400" dirty="0">
                <a:solidFill>
                  <a:srgbClr val="ABB2BF"/>
                </a:solidFill>
              </a:rPr>
              <a:t> </a:t>
            </a:r>
            <a:r>
              <a:rPr lang="pl-PL" altLang="zh-CN" sz="1400" dirty="0">
                <a:solidFill>
                  <a:srgbClr val="61AFEF"/>
                </a:solidFill>
              </a:rPr>
              <a:t>main</a:t>
            </a:r>
            <a:r>
              <a:rPr lang="pl-PL" altLang="zh-CN" sz="1400" dirty="0">
                <a:solidFill>
                  <a:srgbClr val="ABB2BF"/>
                </a:solidFill>
              </a:rPr>
              <a:t>(</a:t>
            </a:r>
            <a:r>
              <a:rPr lang="pl-PL" altLang="zh-CN" sz="1400" dirty="0">
                <a:solidFill>
                  <a:srgbClr val="E5C07B"/>
                </a:solidFill>
              </a:rPr>
              <a:t>String</a:t>
            </a:r>
            <a:r>
              <a:rPr lang="pl-PL" altLang="zh-CN" sz="1400" dirty="0">
                <a:solidFill>
                  <a:srgbClr val="ABB2BF"/>
                </a:solidFill>
              </a:rPr>
              <a:t>[] args) {  </a:t>
            </a:r>
            <a:endParaRPr lang="pl-PL" altLang="zh-CN" sz="1400" dirty="0"/>
          </a:p>
          <a:p>
            <a:pPr>
              <a:spcBef>
                <a:spcPct val="0"/>
              </a:spcBef>
              <a:buFontTx/>
              <a:buNone/>
            </a:pPr>
            <a:r>
              <a:rPr lang="pl-PL" altLang="zh-CN" sz="1400" dirty="0">
                <a:solidFill>
                  <a:srgbClr val="ABB2BF"/>
                </a:solidFill>
              </a:rPr>
              <a:t>          </a:t>
            </a:r>
            <a:r>
              <a:rPr lang="pl-PL" altLang="zh-CN" sz="1400" dirty="0">
                <a:solidFill>
                  <a:srgbClr val="C678DD"/>
                </a:solidFill>
              </a:rPr>
              <a:t>try</a:t>
            </a:r>
            <a:r>
              <a:rPr lang="pl-PL" altLang="zh-CN" sz="1400" dirty="0">
                <a:solidFill>
                  <a:srgbClr val="ABB2BF"/>
                </a:solidFill>
              </a:rPr>
              <a:t> {  </a:t>
            </a:r>
            <a:endParaRPr lang="pl-PL" altLang="zh-CN" sz="1400" dirty="0"/>
          </a:p>
          <a:p>
            <a:pPr>
              <a:spcBef>
                <a:spcPct val="0"/>
              </a:spcBef>
              <a:buFontTx/>
              <a:buNone/>
            </a:pPr>
            <a:r>
              <a:rPr lang="pl-PL" altLang="zh-CN" sz="1400" dirty="0">
                <a:solidFill>
                  <a:srgbClr val="ABB2BF"/>
                </a:solidFill>
              </a:rPr>
              <a:t>              </a:t>
            </a:r>
            <a:r>
              <a:rPr lang="pl-PL" altLang="zh-CN" sz="1400" dirty="0">
                <a:solidFill>
                  <a:srgbClr val="E5C07B"/>
                </a:solidFill>
              </a:rPr>
              <a:t>String</a:t>
            </a:r>
            <a:r>
              <a:rPr lang="pl-PL" altLang="zh-CN" sz="1400" dirty="0">
                <a:solidFill>
                  <a:srgbClr val="ABB2BF"/>
                </a:solidFill>
              </a:rPr>
              <a:t> </a:t>
            </a:r>
            <a:r>
              <a:rPr lang="en-US" altLang="zh-CN" sz="1400" dirty="0">
                <a:solidFill>
                  <a:srgbClr val="ABB2BF"/>
                </a:solidFill>
              </a:rPr>
              <a:t>filename</a:t>
            </a:r>
            <a:r>
              <a:rPr lang="pl-PL" altLang="zh-CN" sz="1400" dirty="0">
                <a:solidFill>
                  <a:srgbClr val="ABB2BF"/>
                </a:solidFill>
              </a:rPr>
              <a:t> = </a:t>
            </a:r>
            <a:r>
              <a:rPr lang="pl-PL" altLang="zh-CN" sz="1400" dirty="0">
                <a:solidFill>
                  <a:srgbClr val="98C379"/>
                </a:solidFill>
              </a:rPr>
              <a:t>"hdfs://localhost:9000/user/</a:t>
            </a:r>
            <a:r>
              <a:rPr lang="en-US" altLang="zh-CN" sz="1400" dirty="0">
                <a:solidFill>
                  <a:srgbClr val="98C379"/>
                </a:solidFill>
              </a:rPr>
              <a:t>hadoop</a:t>
            </a:r>
            <a:r>
              <a:rPr lang="pl-PL" altLang="zh-CN" sz="1400" dirty="0">
                <a:solidFill>
                  <a:srgbClr val="98C379"/>
                </a:solidFill>
              </a:rPr>
              <a:t>/test</a:t>
            </a:r>
            <a:r>
              <a:rPr lang="en-US" altLang="zh-CN" sz="1400" dirty="0">
                <a:solidFill>
                  <a:srgbClr val="98C379"/>
                </a:solidFill>
              </a:rPr>
              <a:t>.txt</a:t>
            </a:r>
            <a:r>
              <a:rPr lang="pl-PL" altLang="zh-CN" sz="1400" dirty="0">
                <a:solidFill>
                  <a:srgbClr val="98C379"/>
                </a:solidFill>
              </a:rPr>
              <a:t>"</a:t>
            </a:r>
            <a:r>
              <a:rPr lang="pl-PL" altLang="zh-CN" sz="1400" dirty="0">
                <a:solidFill>
                  <a:srgbClr val="ABB2BF"/>
                </a:solidFill>
              </a:rPr>
              <a:t>;  </a:t>
            </a:r>
            <a:endParaRPr lang="pl-PL" altLang="zh-CN" sz="1400" dirty="0"/>
          </a:p>
          <a:p>
            <a:pPr>
              <a:spcBef>
                <a:spcPct val="0"/>
              </a:spcBef>
              <a:buFontTx/>
              <a:buNone/>
            </a:pPr>
            <a:r>
              <a:rPr lang="pl-PL" altLang="zh-CN" sz="1400" dirty="0">
                <a:solidFill>
                  <a:srgbClr val="ABB2BF"/>
                </a:solidFill>
              </a:rPr>
              <a:t> </a:t>
            </a:r>
            <a:endParaRPr lang="pl-PL" altLang="zh-CN" sz="1400" dirty="0"/>
          </a:p>
          <a:p>
            <a:pPr>
              <a:spcBef>
                <a:spcPct val="0"/>
              </a:spcBef>
              <a:buFontTx/>
              <a:buNone/>
            </a:pPr>
            <a:r>
              <a:rPr lang="pl-PL" altLang="zh-CN" sz="1400" dirty="0">
                <a:solidFill>
                  <a:srgbClr val="ABB2BF"/>
                </a:solidFill>
              </a:rPr>
              <a:t>              </a:t>
            </a:r>
            <a:r>
              <a:rPr lang="pl-PL" altLang="zh-CN" sz="1400" dirty="0">
                <a:solidFill>
                  <a:srgbClr val="E5C07B"/>
                </a:solidFill>
              </a:rPr>
              <a:t>Configuration</a:t>
            </a:r>
            <a:r>
              <a:rPr lang="pl-PL" altLang="zh-CN" sz="1400" dirty="0">
                <a:solidFill>
                  <a:srgbClr val="ABB2BF"/>
                </a:solidFill>
              </a:rPr>
              <a:t> conf = </a:t>
            </a:r>
            <a:r>
              <a:rPr lang="pl-PL" altLang="zh-CN" sz="1400" dirty="0">
                <a:solidFill>
                  <a:srgbClr val="C678DD"/>
                </a:solidFill>
              </a:rPr>
              <a:t>new</a:t>
            </a:r>
            <a:r>
              <a:rPr lang="pl-PL" altLang="zh-CN" sz="1400" dirty="0">
                <a:solidFill>
                  <a:srgbClr val="ABB2BF"/>
                </a:solidFill>
              </a:rPr>
              <a:t> </a:t>
            </a:r>
            <a:r>
              <a:rPr lang="pl-PL" altLang="zh-CN" sz="1400" dirty="0">
                <a:solidFill>
                  <a:srgbClr val="E5C07B"/>
                </a:solidFill>
              </a:rPr>
              <a:t>Configuration</a:t>
            </a:r>
            <a:r>
              <a:rPr lang="pl-PL" altLang="zh-CN" sz="1400" dirty="0">
                <a:solidFill>
                  <a:srgbClr val="ABB2BF"/>
                </a:solidFill>
              </a:rPr>
              <a:t>();  </a:t>
            </a:r>
            <a:endParaRPr lang="pl-PL" altLang="zh-CN" sz="1400" dirty="0"/>
          </a:p>
          <a:p>
            <a:pPr>
              <a:spcBef>
                <a:spcPct val="0"/>
              </a:spcBef>
              <a:buFontTx/>
              <a:buNone/>
            </a:pPr>
            <a:r>
              <a:rPr lang="pl-PL" altLang="zh-CN" sz="1400" dirty="0">
                <a:solidFill>
                  <a:srgbClr val="ABB2BF"/>
                </a:solidFill>
              </a:rPr>
              <a:t> </a:t>
            </a:r>
            <a:endParaRPr lang="pl-PL" altLang="zh-CN" sz="1400" dirty="0"/>
          </a:p>
          <a:p>
            <a:pPr>
              <a:spcBef>
                <a:spcPct val="0"/>
              </a:spcBef>
              <a:buFontTx/>
              <a:buNone/>
            </a:pPr>
            <a:r>
              <a:rPr lang="pl-PL" altLang="zh-CN" sz="1400" dirty="0">
                <a:solidFill>
                  <a:srgbClr val="ABB2BF"/>
                </a:solidFill>
              </a:rPr>
              <a:t>              </a:t>
            </a:r>
            <a:r>
              <a:rPr lang="pl-PL" altLang="zh-CN" sz="1400" dirty="0">
                <a:solidFill>
                  <a:srgbClr val="E5C07B"/>
                </a:solidFill>
              </a:rPr>
              <a:t>FileSystem</a:t>
            </a:r>
            <a:r>
              <a:rPr lang="pl-PL" altLang="zh-CN" sz="1400" dirty="0">
                <a:solidFill>
                  <a:srgbClr val="ABB2BF"/>
                </a:solidFill>
              </a:rPr>
              <a:t> fs = </a:t>
            </a:r>
            <a:r>
              <a:rPr lang="pl-PL" altLang="zh-CN" sz="1400" dirty="0">
                <a:solidFill>
                  <a:srgbClr val="E5C07B"/>
                </a:solidFill>
              </a:rPr>
              <a:t>FileSystem</a:t>
            </a:r>
            <a:r>
              <a:rPr lang="pl-PL" altLang="zh-CN" sz="1400" dirty="0">
                <a:solidFill>
                  <a:srgbClr val="ABB2BF"/>
                </a:solidFill>
              </a:rPr>
              <a:t>.get(conf);</a:t>
            </a:r>
            <a:endParaRPr lang="pl-PL" altLang="zh-CN" sz="1400" dirty="0"/>
          </a:p>
          <a:p>
            <a:pPr>
              <a:spcBef>
                <a:spcPct val="0"/>
              </a:spcBef>
              <a:buFontTx/>
              <a:buNone/>
            </a:pPr>
            <a:r>
              <a:rPr lang="pl-PL" altLang="zh-CN" sz="1400" dirty="0">
                <a:solidFill>
                  <a:srgbClr val="ABB2BF"/>
                </a:solidFill>
              </a:rPr>
              <a:t>              </a:t>
            </a:r>
            <a:r>
              <a:rPr lang="pl-PL" altLang="zh-CN" sz="1400" dirty="0">
                <a:solidFill>
                  <a:srgbClr val="C678DD"/>
                </a:solidFill>
              </a:rPr>
              <a:t>if</a:t>
            </a:r>
            <a:r>
              <a:rPr lang="pl-PL" altLang="zh-CN" sz="1400" dirty="0">
                <a:solidFill>
                  <a:srgbClr val="ABB2BF"/>
                </a:solidFill>
              </a:rPr>
              <a:t>(fs.exists(</a:t>
            </a:r>
            <a:r>
              <a:rPr lang="pl-PL" altLang="zh-CN" sz="1400" dirty="0">
                <a:solidFill>
                  <a:srgbClr val="C678DD"/>
                </a:solidFill>
              </a:rPr>
              <a:t>new</a:t>
            </a:r>
            <a:r>
              <a:rPr lang="pl-PL" altLang="zh-CN" sz="1400" dirty="0">
                <a:solidFill>
                  <a:srgbClr val="ABB2BF"/>
                </a:solidFill>
              </a:rPr>
              <a:t> </a:t>
            </a:r>
            <a:r>
              <a:rPr lang="pl-PL" altLang="zh-CN" sz="1400" dirty="0">
                <a:solidFill>
                  <a:srgbClr val="E5C07B"/>
                </a:solidFill>
              </a:rPr>
              <a:t>Path</a:t>
            </a:r>
            <a:r>
              <a:rPr lang="pl-PL" altLang="zh-CN" sz="1400" dirty="0">
                <a:solidFill>
                  <a:srgbClr val="ABB2BF"/>
                </a:solidFill>
              </a:rPr>
              <a:t>(</a:t>
            </a:r>
            <a:r>
              <a:rPr lang="en-US" altLang="zh-CN" sz="1400" dirty="0">
                <a:solidFill>
                  <a:srgbClr val="ABB2BF"/>
                </a:solidFill>
              </a:rPr>
              <a:t>filename</a:t>
            </a:r>
            <a:r>
              <a:rPr lang="pl-PL" altLang="zh-CN" sz="1400" dirty="0">
                <a:solidFill>
                  <a:srgbClr val="ABB2BF"/>
                </a:solidFill>
              </a:rPr>
              <a:t>))){</a:t>
            </a:r>
            <a:endParaRPr lang="pl-PL" altLang="zh-CN" sz="1400" dirty="0"/>
          </a:p>
          <a:p>
            <a:pPr>
              <a:spcBef>
                <a:spcPct val="0"/>
              </a:spcBef>
              <a:buFontTx/>
              <a:buNone/>
            </a:pPr>
            <a:r>
              <a:rPr lang="pl-PL" altLang="zh-CN" sz="1400" dirty="0">
                <a:solidFill>
                  <a:srgbClr val="ABB2BF"/>
                </a:solidFill>
              </a:rPr>
              <a:t>                  </a:t>
            </a:r>
            <a:r>
              <a:rPr lang="pl-PL" altLang="zh-CN" sz="1400" dirty="0">
                <a:solidFill>
                  <a:srgbClr val="E5C07B"/>
                </a:solidFill>
              </a:rPr>
              <a:t>System</a:t>
            </a:r>
            <a:r>
              <a:rPr lang="pl-PL" altLang="zh-CN" sz="1400" dirty="0">
                <a:solidFill>
                  <a:srgbClr val="ABB2BF"/>
                </a:solidFill>
              </a:rPr>
              <a:t>.out.println(</a:t>
            </a:r>
            <a:r>
              <a:rPr lang="pl-PL" altLang="zh-CN" sz="1400" dirty="0">
                <a:solidFill>
                  <a:srgbClr val="98C379"/>
                </a:solidFill>
              </a:rPr>
              <a:t>"</a:t>
            </a:r>
            <a:r>
              <a:rPr lang="zh-CN" altLang="pl-PL" sz="1400" dirty="0">
                <a:solidFill>
                  <a:srgbClr val="98C379"/>
                </a:solidFill>
              </a:rPr>
              <a:t>文件存在</a:t>
            </a:r>
            <a:r>
              <a:rPr lang="pl-PL" altLang="zh-CN" sz="1400" dirty="0">
                <a:solidFill>
                  <a:srgbClr val="98C379"/>
                </a:solidFill>
              </a:rPr>
              <a:t>"</a:t>
            </a:r>
            <a:r>
              <a:rPr lang="pl-PL" altLang="zh-CN" sz="1400" dirty="0">
                <a:solidFill>
                  <a:srgbClr val="ABB2BF"/>
                </a:solidFill>
              </a:rPr>
              <a:t>);</a:t>
            </a:r>
            <a:endParaRPr lang="pl-PL" altLang="zh-CN" sz="1400" dirty="0"/>
          </a:p>
          <a:p>
            <a:pPr>
              <a:spcBef>
                <a:spcPct val="0"/>
              </a:spcBef>
              <a:buFontTx/>
              <a:buNone/>
            </a:pPr>
            <a:r>
              <a:rPr lang="pl-PL" altLang="zh-CN" sz="1400" dirty="0">
                <a:solidFill>
                  <a:srgbClr val="ABB2BF"/>
                </a:solidFill>
              </a:rPr>
              <a:t>              }</a:t>
            </a:r>
            <a:r>
              <a:rPr lang="pl-PL" altLang="zh-CN" sz="1400" dirty="0">
                <a:solidFill>
                  <a:srgbClr val="C678DD"/>
                </a:solidFill>
              </a:rPr>
              <a:t>else</a:t>
            </a:r>
            <a:r>
              <a:rPr lang="pl-PL" altLang="zh-CN" sz="1400" dirty="0">
                <a:solidFill>
                  <a:srgbClr val="ABB2BF"/>
                </a:solidFill>
              </a:rPr>
              <a:t>{</a:t>
            </a:r>
            <a:endParaRPr lang="pl-PL" altLang="zh-CN" sz="1400" dirty="0"/>
          </a:p>
          <a:p>
            <a:pPr>
              <a:spcBef>
                <a:spcPct val="0"/>
              </a:spcBef>
              <a:buFontTx/>
              <a:buNone/>
            </a:pPr>
            <a:r>
              <a:rPr lang="pl-PL" altLang="zh-CN" sz="1400" dirty="0">
                <a:solidFill>
                  <a:srgbClr val="ABB2BF"/>
                </a:solidFill>
              </a:rPr>
              <a:t>                  </a:t>
            </a:r>
            <a:r>
              <a:rPr lang="pl-PL" altLang="zh-CN" sz="1400" dirty="0">
                <a:solidFill>
                  <a:srgbClr val="E5C07B"/>
                </a:solidFill>
              </a:rPr>
              <a:t>System</a:t>
            </a:r>
            <a:r>
              <a:rPr lang="pl-PL" altLang="zh-CN" sz="1400" dirty="0">
                <a:solidFill>
                  <a:srgbClr val="ABB2BF"/>
                </a:solidFill>
              </a:rPr>
              <a:t>.out.println(</a:t>
            </a:r>
            <a:r>
              <a:rPr lang="pl-PL" altLang="zh-CN" sz="1400" dirty="0">
                <a:solidFill>
                  <a:srgbClr val="98C379"/>
                </a:solidFill>
              </a:rPr>
              <a:t>"</a:t>
            </a:r>
            <a:r>
              <a:rPr lang="zh-CN" altLang="pl-PL" sz="1400" dirty="0">
                <a:solidFill>
                  <a:srgbClr val="98C379"/>
                </a:solidFill>
              </a:rPr>
              <a:t>文件不存在</a:t>
            </a:r>
            <a:r>
              <a:rPr lang="pl-PL" altLang="zh-CN" sz="1400" dirty="0">
                <a:solidFill>
                  <a:srgbClr val="98C379"/>
                </a:solidFill>
              </a:rPr>
              <a:t>"</a:t>
            </a:r>
            <a:r>
              <a:rPr lang="pl-PL" altLang="zh-CN" sz="1400" dirty="0">
                <a:solidFill>
                  <a:srgbClr val="ABB2BF"/>
                </a:solidFill>
              </a:rPr>
              <a:t>);</a:t>
            </a:r>
            <a:endParaRPr lang="pl-PL" altLang="zh-CN" sz="1400" dirty="0"/>
          </a:p>
          <a:p>
            <a:pPr>
              <a:spcBef>
                <a:spcPct val="0"/>
              </a:spcBef>
              <a:buFontTx/>
              <a:buNone/>
            </a:pPr>
            <a:r>
              <a:rPr lang="pl-PL" altLang="zh-CN" sz="1400" dirty="0">
                <a:solidFill>
                  <a:srgbClr val="ABB2BF"/>
                </a:solidFill>
              </a:rPr>
              <a:t>              }</a:t>
            </a:r>
            <a:endParaRPr lang="pl-PL" altLang="zh-CN" sz="1400" dirty="0"/>
          </a:p>
          <a:p>
            <a:pPr>
              <a:spcBef>
                <a:spcPct val="0"/>
              </a:spcBef>
              <a:buFontTx/>
              <a:buNone/>
            </a:pPr>
            <a:r>
              <a:rPr lang="pl-PL" altLang="zh-CN" sz="1400" dirty="0">
                <a:solidFill>
                  <a:srgbClr val="ABB2BF"/>
                </a:solidFill>
              </a:rPr>
              <a:t>        } </a:t>
            </a:r>
            <a:r>
              <a:rPr lang="pl-PL" altLang="zh-CN" sz="1400" dirty="0">
                <a:solidFill>
                  <a:srgbClr val="C678DD"/>
                </a:solidFill>
              </a:rPr>
              <a:t>catch</a:t>
            </a:r>
            <a:r>
              <a:rPr lang="pl-PL" altLang="zh-CN" sz="1400" dirty="0">
                <a:solidFill>
                  <a:srgbClr val="ABB2BF"/>
                </a:solidFill>
              </a:rPr>
              <a:t> (</a:t>
            </a:r>
            <a:r>
              <a:rPr lang="pl-PL" altLang="zh-CN" sz="1400" dirty="0">
                <a:solidFill>
                  <a:srgbClr val="E5C07B"/>
                </a:solidFill>
              </a:rPr>
              <a:t>Exception</a:t>
            </a:r>
            <a:r>
              <a:rPr lang="pl-PL" altLang="zh-CN" sz="1400" dirty="0">
                <a:solidFill>
                  <a:srgbClr val="ABB2BF"/>
                </a:solidFill>
              </a:rPr>
              <a:t> e) {  </a:t>
            </a:r>
            <a:endParaRPr lang="pl-PL" altLang="zh-CN" sz="1400" dirty="0"/>
          </a:p>
          <a:p>
            <a:pPr>
              <a:spcBef>
                <a:spcPct val="0"/>
              </a:spcBef>
              <a:buFontTx/>
              <a:buNone/>
            </a:pPr>
            <a:r>
              <a:rPr lang="pl-PL" altLang="zh-CN" sz="1400" dirty="0">
                <a:solidFill>
                  <a:srgbClr val="ABB2BF"/>
                </a:solidFill>
              </a:rPr>
              <a:t>            e.printStackTrace();  </a:t>
            </a:r>
            <a:endParaRPr lang="pl-PL" altLang="zh-CN" sz="1400" dirty="0"/>
          </a:p>
          <a:p>
            <a:pPr>
              <a:spcBef>
                <a:spcPct val="0"/>
              </a:spcBef>
              <a:buFontTx/>
              <a:buNone/>
            </a:pPr>
            <a:r>
              <a:rPr lang="pl-PL" altLang="zh-CN" sz="1400" dirty="0">
                <a:solidFill>
                  <a:srgbClr val="ABB2BF"/>
                </a:solidFill>
              </a:rPr>
              <a:t>        }  </a:t>
            </a:r>
            <a:endParaRPr lang="pl-PL" altLang="zh-CN" sz="1400" dirty="0"/>
          </a:p>
          <a:p>
            <a:pPr>
              <a:spcBef>
                <a:spcPct val="0"/>
              </a:spcBef>
              <a:buFontTx/>
              <a:buNone/>
            </a:pPr>
            <a:r>
              <a:rPr lang="pl-PL" altLang="zh-CN" sz="1400" dirty="0">
                <a:solidFill>
                  <a:srgbClr val="ABB2BF"/>
                </a:solidFill>
              </a:rPr>
              <a:t>    }  </a:t>
            </a:r>
            <a:endParaRPr lang="pl-PL" altLang="zh-CN" sz="1400" dirty="0"/>
          </a:p>
          <a:p>
            <a:pPr>
              <a:spcBef>
                <a:spcPct val="0"/>
              </a:spcBef>
              <a:buFontTx/>
              <a:buNone/>
            </a:pPr>
            <a:r>
              <a:rPr lang="pl-PL" altLang="zh-CN" sz="1400" dirty="0">
                <a:solidFill>
                  <a:srgbClr val="ABB2BF"/>
                </a:solidFill>
              </a:rPr>
              <a:t>}</a:t>
            </a:r>
            <a:endParaRPr lang="pl-PL" altLang="zh-CN" sz="14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zh-CN" altLang="en-US" smtClean="0"/>
              <a:t>本章小结</a:t>
            </a:r>
          </a:p>
        </p:txBody>
      </p:sp>
      <p:sp>
        <p:nvSpPr>
          <p:cNvPr id="57347" name="Rectangle 3"/>
          <p:cNvSpPr>
            <a:spLocks noGrp="1" noChangeArrowheads="1"/>
          </p:cNvSpPr>
          <p:nvPr>
            <p:ph type="body" idx="1"/>
          </p:nvPr>
        </p:nvSpPr>
        <p:spPr>
          <a:xfrm>
            <a:off x="457200" y="1600200"/>
            <a:ext cx="8534284" cy="5181512"/>
          </a:xfrm>
        </p:spPr>
        <p:style>
          <a:lnRef idx="2">
            <a:schemeClr val="accent2"/>
          </a:lnRef>
          <a:fillRef idx="1">
            <a:schemeClr val="lt1"/>
          </a:fillRef>
          <a:effectRef idx="0">
            <a:schemeClr val="accent2"/>
          </a:effectRef>
          <a:fontRef idx="minor">
            <a:schemeClr val="dk1"/>
          </a:fontRef>
        </p:style>
        <p:txBody>
          <a:bodyPr/>
          <a:lstStyle/>
          <a:p>
            <a:pPr>
              <a:lnSpc>
                <a:spcPct val="80000"/>
              </a:lnSpc>
            </a:pPr>
            <a:r>
              <a:rPr lang="zh-CN" altLang="en-US" sz="2000" dirty="0" smtClean="0">
                <a:latin typeface="仿宋" panose="02010609060101010101" pitchFamily="49" charset="-122"/>
                <a:ea typeface="仿宋" panose="02010609060101010101" pitchFamily="49" charset="-122"/>
              </a:rPr>
              <a:t>分布式文件系统是大数据时代解决大规模数据存储问题的有效解决方案，</a:t>
            </a:r>
            <a:r>
              <a:rPr lang="en-US" altLang="zh-CN" sz="2000" dirty="0" smtClean="0">
                <a:latin typeface="仿宋" panose="02010609060101010101" pitchFamily="49" charset="-122"/>
                <a:ea typeface="仿宋" panose="02010609060101010101" pitchFamily="49" charset="-122"/>
              </a:rPr>
              <a:t>HDFS</a:t>
            </a:r>
            <a:r>
              <a:rPr lang="zh-CN" altLang="en-US" sz="2000" dirty="0" smtClean="0">
                <a:latin typeface="仿宋" panose="02010609060101010101" pitchFamily="49" charset="-122"/>
                <a:ea typeface="仿宋" panose="02010609060101010101" pitchFamily="49" charset="-122"/>
              </a:rPr>
              <a:t>开源实现了</a:t>
            </a:r>
            <a:r>
              <a:rPr lang="en-US" altLang="zh-CN" sz="2000" dirty="0" smtClean="0">
                <a:latin typeface="仿宋" panose="02010609060101010101" pitchFamily="49" charset="-122"/>
                <a:ea typeface="仿宋" panose="02010609060101010101" pitchFamily="49" charset="-122"/>
              </a:rPr>
              <a:t>GFS</a:t>
            </a:r>
            <a:r>
              <a:rPr lang="zh-CN" altLang="en-US" sz="2000" dirty="0" smtClean="0">
                <a:latin typeface="仿宋" panose="02010609060101010101" pitchFamily="49" charset="-122"/>
                <a:ea typeface="仿宋" panose="02010609060101010101" pitchFamily="49" charset="-122"/>
              </a:rPr>
              <a:t>，可以利用由廉价硬件构成的计算机集群实现海量数据的分布式存储</a:t>
            </a:r>
          </a:p>
          <a:p>
            <a:pPr>
              <a:lnSpc>
                <a:spcPct val="80000"/>
              </a:lnSpc>
            </a:pPr>
            <a:r>
              <a:rPr lang="en-US" altLang="zh-CN" sz="2000" dirty="0" smtClean="0">
                <a:latin typeface="仿宋" panose="02010609060101010101" pitchFamily="49" charset="-122"/>
                <a:ea typeface="仿宋" panose="02010609060101010101" pitchFamily="49" charset="-122"/>
              </a:rPr>
              <a:t>HDFS</a:t>
            </a:r>
            <a:r>
              <a:rPr lang="zh-CN" altLang="en-US" sz="2000" dirty="0" smtClean="0">
                <a:latin typeface="仿宋" panose="02010609060101010101" pitchFamily="49" charset="-122"/>
                <a:ea typeface="仿宋" panose="02010609060101010101" pitchFamily="49" charset="-122"/>
              </a:rPr>
              <a:t>具有兼容廉价的硬件设备、流数据读写、大数据集、简单的文件模型、强大的跨平台兼容性等特点。但是，也要注意到，</a:t>
            </a:r>
            <a:r>
              <a:rPr lang="en-US" altLang="zh-CN" sz="2000" dirty="0" smtClean="0">
                <a:latin typeface="仿宋" panose="02010609060101010101" pitchFamily="49" charset="-122"/>
                <a:ea typeface="仿宋" panose="02010609060101010101" pitchFamily="49" charset="-122"/>
              </a:rPr>
              <a:t>HDFS</a:t>
            </a:r>
            <a:r>
              <a:rPr lang="zh-CN" altLang="en-US" sz="2000" dirty="0" smtClean="0">
                <a:latin typeface="仿宋" panose="02010609060101010101" pitchFamily="49" charset="-122"/>
                <a:ea typeface="仿宋" panose="02010609060101010101" pitchFamily="49" charset="-122"/>
              </a:rPr>
              <a:t>也有自身的局限性，比如不适合低延迟数据访问、无法高效存储大量小文件和不支持多用户写入及任意修改文件等</a:t>
            </a:r>
          </a:p>
          <a:p>
            <a:pPr>
              <a:lnSpc>
                <a:spcPct val="80000"/>
              </a:lnSpc>
            </a:pPr>
            <a:r>
              <a:rPr lang="zh-CN" altLang="en-US" sz="2000" dirty="0" smtClean="0">
                <a:latin typeface="仿宋" panose="02010609060101010101" pitchFamily="49" charset="-122"/>
                <a:ea typeface="仿宋" panose="02010609060101010101" pitchFamily="49" charset="-122"/>
              </a:rPr>
              <a:t>块是</a:t>
            </a:r>
            <a:r>
              <a:rPr lang="en-US" altLang="zh-CN" sz="2000" dirty="0" smtClean="0">
                <a:latin typeface="仿宋" panose="02010609060101010101" pitchFamily="49" charset="-122"/>
                <a:ea typeface="仿宋" panose="02010609060101010101" pitchFamily="49" charset="-122"/>
              </a:rPr>
              <a:t>HDFS</a:t>
            </a:r>
            <a:r>
              <a:rPr lang="zh-CN" altLang="en-US" sz="2000" dirty="0" smtClean="0">
                <a:latin typeface="仿宋" panose="02010609060101010101" pitchFamily="49" charset="-122"/>
                <a:ea typeface="仿宋" panose="02010609060101010101" pitchFamily="49" charset="-122"/>
              </a:rPr>
              <a:t>核心的概念，一个大的文件会被拆分成很多个块。</a:t>
            </a:r>
            <a:r>
              <a:rPr lang="en-US" altLang="zh-CN" sz="2000" dirty="0" smtClean="0">
                <a:latin typeface="仿宋" panose="02010609060101010101" pitchFamily="49" charset="-122"/>
                <a:ea typeface="仿宋" panose="02010609060101010101" pitchFamily="49" charset="-122"/>
              </a:rPr>
              <a:t>HDFS</a:t>
            </a:r>
            <a:r>
              <a:rPr lang="zh-CN" altLang="en-US" sz="2000" dirty="0" smtClean="0">
                <a:latin typeface="仿宋" panose="02010609060101010101" pitchFamily="49" charset="-122"/>
                <a:ea typeface="仿宋" panose="02010609060101010101" pitchFamily="49" charset="-122"/>
              </a:rPr>
              <a:t>采用抽象的块概念，具有支持大规模文件存储、简化系统设计、适合数据备份等优点</a:t>
            </a:r>
          </a:p>
          <a:p>
            <a:pPr>
              <a:lnSpc>
                <a:spcPct val="80000"/>
              </a:lnSpc>
            </a:pPr>
            <a:r>
              <a:rPr lang="en-US" altLang="zh-CN" sz="2000" dirty="0" smtClean="0">
                <a:latin typeface="仿宋" panose="02010609060101010101" pitchFamily="49" charset="-122"/>
                <a:ea typeface="仿宋" panose="02010609060101010101" pitchFamily="49" charset="-122"/>
              </a:rPr>
              <a:t>HDFS</a:t>
            </a:r>
            <a:r>
              <a:rPr lang="zh-CN" altLang="en-US" sz="2000" dirty="0" smtClean="0">
                <a:latin typeface="仿宋" panose="02010609060101010101" pitchFamily="49" charset="-122"/>
                <a:ea typeface="仿宋" panose="02010609060101010101" pitchFamily="49" charset="-122"/>
              </a:rPr>
              <a:t>采用了主从（</a:t>
            </a:r>
            <a:r>
              <a:rPr lang="en-US" altLang="zh-CN" sz="2000" dirty="0" smtClean="0">
                <a:latin typeface="仿宋" panose="02010609060101010101" pitchFamily="49" charset="-122"/>
                <a:ea typeface="仿宋" panose="02010609060101010101" pitchFamily="49" charset="-122"/>
              </a:rPr>
              <a:t>Master/Slave</a:t>
            </a:r>
            <a:r>
              <a:rPr lang="zh-CN" altLang="en-US" sz="2000" dirty="0" smtClean="0">
                <a:latin typeface="仿宋" panose="02010609060101010101" pitchFamily="49" charset="-122"/>
                <a:ea typeface="仿宋" panose="02010609060101010101" pitchFamily="49" charset="-122"/>
              </a:rPr>
              <a:t>）结构模型，一个</a:t>
            </a:r>
            <a:r>
              <a:rPr lang="en-US" altLang="zh-CN" sz="2000" dirty="0" smtClean="0">
                <a:latin typeface="仿宋" panose="02010609060101010101" pitchFamily="49" charset="-122"/>
                <a:ea typeface="仿宋" panose="02010609060101010101" pitchFamily="49" charset="-122"/>
              </a:rPr>
              <a:t>HDFS</a:t>
            </a:r>
            <a:r>
              <a:rPr lang="zh-CN" altLang="en-US" sz="2000" dirty="0" smtClean="0">
                <a:latin typeface="仿宋" panose="02010609060101010101" pitchFamily="49" charset="-122"/>
                <a:ea typeface="仿宋" panose="02010609060101010101" pitchFamily="49" charset="-122"/>
              </a:rPr>
              <a:t>集群包括一个名称节点和若干个数据节点。名称节点负责管理分布式文件系统的命名空间；数据节点是分布式文件系统</a:t>
            </a:r>
            <a:r>
              <a:rPr lang="en-US" altLang="zh-CN" sz="2000" dirty="0" smtClean="0">
                <a:latin typeface="仿宋" panose="02010609060101010101" pitchFamily="49" charset="-122"/>
                <a:ea typeface="仿宋" panose="02010609060101010101" pitchFamily="49" charset="-122"/>
              </a:rPr>
              <a:t>HDFS</a:t>
            </a:r>
            <a:r>
              <a:rPr lang="zh-CN" altLang="en-US" sz="2000" dirty="0" smtClean="0">
                <a:latin typeface="仿宋" panose="02010609060101010101" pitchFamily="49" charset="-122"/>
                <a:ea typeface="仿宋" panose="02010609060101010101" pitchFamily="49" charset="-122"/>
              </a:rPr>
              <a:t>的工作节点，负责数据的存储和读取</a:t>
            </a:r>
          </a:p>
          <a:p>
            <a:pPr>
              <a:lnSpc>
                <a:spcPct val="80000"/>
              </a:lnSpc>
            </a:pPr>
            <a:r>
              <a:rPr lang="en-US" altLang="zh-CN" sz="2000" dirty="0" smtClean="0">
                <a:latin typeface="仿宋" panose="02010609060101010101" pitchFamily="49" charset="-122"/>
                <a:ea typeface="仿宋" panose="02010609060101010101" pitchFamily="49" charset="-122"/>
              </a:rPr>
              <a:t>HDFS</a:t>
            </a:r>
            <a:r>
              <a:rPr lang="zh-CN" altLang="en-US" sz="2000" dirty="0" smtClean="0">
                <a:latin typeface="仿宋" panose="02010609060101010101" pitchFamily="49" charset="-122"/>
                <a:ea typeface="仿宋" panose="02010609060101010101" pitchFamily="49" charset="-122"/>
              </a:rPr>
              <a:t>采用了冗余数据存储，增强了数据可靠性，加快了数据传输速度。</a:t>
            </a:r>
            <a:r>
              <a:rPr lang="en-US" altLang="zh-CN" sz="2000" dirty="0" smtClean="0">
                <a:latin typeface="仿宋" panose="02010609060101010101" pitchFamily="49" charset="-122"/>
                <a:ea typeface="仿宋" panose="02010609060101010101" pitchFamily="49" charset="-122"/>
              </a:rPr>
              <a:t>HDFS</a:t>
            </a:r>
            <a:r>
              <a:rPr lang="zh-CN" altLang="en-US" sz="2000" dirty="0" smtClean="0">
                <a:latin typeface="仿宋" panose="02010609060101010101" pitchFamily="49" charset="-122"/>
                <a:ea typeface="仿宋" panose="02010609060101010101" pitchFamily="49" charset="-122"/>
              </a:rPr>
              <a:t>还采用了相应的数据存放、数据读取和数据复制策略，来提升系统整体读写响应性能。</a:t>
            </a:r>
            <a:r>
              <a:rPr lang="en-US" altLang="zh-CN" sz="2000" dirty="0" smtClean="0">
                <a:latin typeface="仿宋" panose="02010609060101010101" pitchFamily="49" charset="-122"/>
                <a:ea typeface="仿宋" panose="02010609060101010101" pitchFamily="49" charset="-122"/>
              </a:rPr>
              <a:t>HDFS</a:t>
            </a:r>
            <a:r>
              <a:rPr lang="zh-CN" altLang="en-US" sz="2000" dirty="0" smtClean="0">
                <a:latin typeface="仿宋" panose="02010609060101010101" pitchFamily="49" charset="-122"/>
                <a:ea typeface="仿宋" panose="02010609060101010101" pitchFamily="49" charset="-122"/>
              </a:rPr>
              <a:t>把硬件出错看作一种常态，设计了错误恢复机制</a:t>
            </a:r>
          </a:p>
          <a:p>
            <a:pPr>
              <a:lnSpc>
                <a:spcPct val="80000"/>
              </a:lnSpc>
            </a:pPr>
            <a:r>
              <a:rPr lang="zh-CN" altLang="en-US" sz="2000" dirty="0" smtClean="0">
                <a:latin typeface="仿宋" panose="02010609060101010101" pitchFamily="49" charset="-122"/>
                <a:ea typeface="仿宋" panose="02010609060101010101" pitchFamily="49" charset="-122"/>
              </a:rPr>
              <a:t>本章最后介绍了</a:t>
            </a:r>
            <a:r>
              <a:rPr lang="en-US" altLang="zh-CN" sz="2000" dirty="0" smtClean="0">
                <a:latin typeface="仿宋" panose="02010609060101010101" pitchFamily="49" charset="-122"/>
                <a:ea typeface="仿宋" panose="02010609060101010101" pitchFamily="49" charset="-122"/>
              </a:rPr>
              <a:t>HDFS</a:t>
            </a:r>
            <a:r>
              <a:rPr lang="zh-CN" altLang="en-US" sz="2000" dirty="0" smtClean="0">
                <a:latin typeface="仿宋" panose="02010609060101010101" pitchFamily="49" charset="-122"/>
                <a:ea typeface="仿宋" panose="02010609060101010101" pitchFamily="49" charset="-122"/>
              </a:rPr>
              <a:t>的数据读写过程以及</a:t>
            </a:r>
            <a:r>
              <a:rPr lang="en-US" altLang="zh-CN" sz="2000" dirty="0" smtClean="0">
                <a:latin typeface="仿宋" panose="02010609060101010101" pitchFamily="49" charset="-122"/>
                <a:ea typeface="仿宋" panose="02010609060101010101" pitchFamily="49" charset="-122"/>
              </a:rPr>
              <a:t>HDFS</a:t>
            </a:r>
            <a:r>
              <a:rPr lang="zh-CN" altLang="en-US" sz="2000" dirty="0" smtClean="0">
                <a:latin typeface="仿宋" panose="02010609060101010101" pitchFamily="49" charset="-122"/>
                <a:ea typeface="仿宋" panose="02010609060101010101" pitchFamily="49" charset="-122"/>
              </a:rPr>
              <a:t>编程实践方面的相关知识</a:t>
            </a:r>
          </a:p>
          <a:p>
            <a:pPr>
              <a:lnSpc>
                <a:spcPct val="80000"/>
              </a:lnSpc>
            </a:pPr>
            <a:endParaRPr lang="zh-CN" altLang="en-US" sz="2000" dirty="0" smtClean="0">
              <a:latin typeface="仿宋" panose="02010609060101010101" pitchFamily="49" charset="-122"/>
              <a:ea typeface="仿宋" panose="02010609060101010101" pitchFamily="49"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2"/>
          <p:cNvSpPr>
            <a:spLocks noGrp="1" noChangeArrowheads="1"/>
          </p:cNvSpPr>
          <p:nvPr>
            <p:ph type="title"/>
          </p:nvPr>
        </p:nvSpPr>
        <p:spPr/>
        <p:txBody>
          <a:bodyPr/>
          <a:lstStyle/>
          <a:p>
            <a:pPr marL="342900" indent="-342900"/>
            <a:r>
              <a:rPr lang="en-US" altLang="en-US" b="1" dirty="0" smtClean="0"/>
              <a:t>3.2	HDFS简介</a:t>
            </a:r>
            <a:endParaRPr lang="zh-CN" altLang="en-US" b="1" dirty="0" smtClean="0"/>
          </a:p>
        </p:txBody>
      </p:sp>
      <p:sp>
        <p:nvSpPr>
          <p:cNvPr id="7171" name="文本框 1"/>
          <p:cNvSpPr txBox="1">
            <a:spLocks noChangeArrowheads="1"/>
          </p:cNvSpPr>
          <p:nvPr/>
        </p:nvSpPr>
        <p:spPr bwMode="auto">
          <a:xfrm>
            <a:off x="838200" y="1752600"/>
            <a:ext cx="4533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1800"/>
              <a:t>总体而言，</a:t>
            </a:r>
            <a:r>
              <a:rPr lang="en-US" altLang="zh-CN" sz="1800" dirty="0"/>
              <a:t>HDFS</a:t>
            </a:r>
            <a:r>
              <a:rPr lang="zh-CN" altLang="en-US" sz="1800"/>
              <a:t>要实现以下目标：</a:t>
            </a:r>
          </a:p>
        </p:txBody>
      </p:sp>
      <p:sp>
        <p:nvSpPr>
          <p:cNvPr id="7172" name="文本框 2"/>
          <p:cNvSpPr txBox="1">
            <a:spLocks noChangeArrowheads="1"/>
          </p:cNvSpPr>
          <p:nvPr/>
        </p:nvSpPr>
        <p:spPr bwMode="auto">
          <a:xfrm>
            <a:off x="1295400" y="2362200"/>
            <a:ext cx="55626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1800" dirty="0"/>
              <a:t>●</a:t>
            </a:r>
            <a:r>
              <a:rPr lang="zh-CN" altLang="en-US" sz="1800" b="1" dirty="0"/>
              <a:t>兼容廉价的硬件设备</a:t>
            </a:r>
            <a:endParaRPr lang="en-US" altLang="zh-CN" sz="1800" dirty="0"/>
          </a:p>
          <a:p>
            <a:pPr eaLnBrk="1" hangingPunct="1">
              <a:spcBef>
                <a:spcPct val="0"/>
              </a:spcBef>
              <a:buFontTx/>
              <a:buNone/>
            </a:pPr>
            <a:r>
              <a:rPr lang="en-US" altLang="zh-CN" sz="1800" dirty="0"/>
              <a:t>●</a:t>
            </a:r>
            <a:r>
              <a:rPr lang="zh-CN" altLang="en-US" sz="1800" b="1" dirty="0"/>
              <a:t>流数据读写</a:t>
            </a:r>
            <a:endParaRPr lang="zh-CN" altLang="en-US" sz="1800" dirty="0"/>
          </a:p>
          <a:p>
            <a:pPr eaLnBrk="1" hangingPunct="1">
              <a:spcBef>
                <a:spcPct val="0"/>
              </a:spcBef>
              <a:buFontTx/>
              <a:buNone/>
            </a:pPr>
            <a:r>
              <a:rPr lang="en-US" altLang="zh-CN" sz="1800" dirty="0"/>
              <a:t>●</a:t>
            </a:r>
            <a:r>
              <a:rPr lang="zh-CN" altLang="en-US" sz="1800" b="1" dirty="0"/>
              <a:t>大数据集</a:t>
            </a:r>
            <a:endParaRPr lang="zh-CN" altLang="en-US" sz="1800" dirty="0"/>
          </a:p>
          <a:p>
            <a:pPr eaLnBrk="1" hangingPunct="1">
              <a:spcBef>
                <a:spcPct val="0"/>
              </a:spcBef>
              <a:buFontTx/>
              <a:buNone/>
            </a:pPr>
            <a:r>
              <a:rPr lang="en-US" altLang="zh-CN" sz="1800" dirty="0"/>
              <a:t>●</a:t>
            </a:r>
            <a:r>
              <a:rPr lang="zh-CN" altLang="en-US" sz="1800" b="1" dirty="0"/>
              <a:t>简单的文件模型</a:t>
            </a:r>
            <a:endParaRPr lang="zh-CN" altLang="en-US" sz="1800" dirty="0"/>
          </a:p>
          <a:p>
            <a:pPr eaLnBrk="1" hangingPunct="1">
              <a:spcBef>
                <a:spcPct val="0"/>
              </a:spcBef>
              <a:buFontTx/>
              <a:buNone/>
            </a:pPr>
            <a:r>
              <a:rPr lang="en-US" altLang="zh-CN" sz="1800" dirty="0"/>
              <a:t>●</a:t>
            </a:r>
            <a:r>
              <a:rPr lang="zh-CN" altLang="en-US" sz="1800" b="1" dirty="0"/>
              <a:t>强大的跨平台兼容性</a:t>
            </a:r>
            <a:endParaRPr lang="zh-CN" altLang="en-US" sz="1800" dirty="0"/>
          </a:p>
        </p:txBody>
      </p:sp>
      <p:sp>
        <p:nvSpPr>
          <p:cNvPr id="7173" name="文本框 3"/>
          <p:cNvSpPr txBox="1">
            <a:spLocks noChangeArrowheads="1"/>
          </p:cNvSpPr>
          <p:nvPr/>
        </p:nvSpPr>
        <p:spPr bwMode="auto">
          <a:xfrm>
            <a:off x="800100" y="4068763"/>
            <a:ext cx="78867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1800" dirty="0"/>
              <a:t>HDFS</a:t>
            </a:r>
            <a:r>
              <a:rPr lang="zh-CN" altLang="en-US" sz="1800"/>
              <a:t>特殊的设计，在实现上述优良特性的同时，也使得自身具有一些应用局限性，主要包括以下几个方面：</a:t>
            </a:r>
          </a:p>
        </p:txBody>
      </p:sp>
      <p:sp>
        <p:nvSpPr>
          <p:cNvPr id="7174" name="文本框 4"/>
          <p:cNvSpPr txBox="1">
            <a:spLocks noChangeArrowheads="1"/>
          </p:cNvSpPr>
          <p:nvPr/>
        </p:nvSpPr>
        <p:spPr bwMode="auto">
          <a:xfrm>
            <a:off x="1143000" y="4867275"/>
            <a:ext cx="63246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1800" dirty="0"/>
              <a:t>●</a:t>
            </a:r>
            <a:r>
              <a:rPr lang="zh-CN" altLang="en-US" sz="1800" b="1"/>
              <a:t>不适合低延迟数据访问</a:t>
            </a:r>
            <a:endParaRPr lang="zh-CN" altLang="en-US" sz="1800"/>
          </a:p>
          <a:p>
            <a:pPr eaLnBrk="1" hangingPunct="1">
              <a:spcBef>
                <a:spcPct val="0"/>
              </a:spcBef>
              <a:buFontTx/>
              <a:buNone/>
            </a:pPr>
            <a:r>
              <a:rPr lang="en-US" altLang="zh-CN" sz="1800" dirty="0"/>
              <a:t>●</a:t>
            </a:r>
            <a:r>
              <a:rPr lang="zh-CN" altLang="en-US" sz="1800" b="1"/>
              <a:t>无法高效存储大量小文件</a:t>
            </a:r>
            <a:endParaRPr lang="zh-CN" altLang="en-US" sz="1800"/>
          </a:p>
          <a:p>
            <a:pPr eaLnBrk="1" hangingPunct="1">
              <a:spcBef>
                <a:spcPct val="0"/>
              </a:spcBef>
              <a:buFontTx/>
              <a:buNone/>
            </a:pPr>
            <a:r>
              <a:rPr lang="en-US" altLang="zh-CN" sz="1800" dirty="0"/>
              <a:t>●</a:t>
            </a:r>
            <a:r>
              <a:rPr lang="zh-CN" altLang="en-US" sz="1800" b="1"/>
              <a:t>不支持多用户写入及任意修改文件</a:t>
            </a:r>
            <a:endParaRPr lang="zh-CN" altLang="en-US" sz="18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marL="342900" indent="-342900"/>
            <a:r>
              <a:rPr lang="en-US" altLang="en-US" b="1" dirty="0" smtClean="0"/>
              <a:t>3.3.1	</a:t>
            </a:r>
            <a:r>
              <a:rPr lang="en-US" altLang="en-US" b="1" dirty="0" smtClean="0"/>
              <a:t> 块</a:t>
            </a:r>
            <a:endParaRPr lang="zh-CN" altLang="en-US" b="1" dirty="0" smtClean="0"/>
          </a:p>
        </p:txBody>
      </p:sp>
      <p:sp>
        <p:nvSpPr>
          <p:cNvPr id="8195" name="Rectangle 3"/>
          <p:cNvSpPr>
            <a:spLocks noGrp="1" noChangeArrowheads="1"/>
          </p:cNvSpPr>
          <p:nvPr>
            <p:ph type="body" idx="4294967295"/>
          </p:nvPr>
        </p:nvSpPr>
        <p:spPr>
          <a:xfrm>
            <a:off x="457200" y="1295400"/>
            <a:ext cx="8610482" cy="5410114"/>
          </a:xfrm>
        </p:spPr>
        <p:style>
          <a:lnRef idx="2">
            <a:schemeClr val="accent2"/>
          </a:lnRef>
          <a:fillRef idx="1">
            <a:schemeClr val="lt1"/>
          </a:fillRef>
          <a:effectRef idx="0">
            <a:schemeClr val="accent2"/>
          </a:effectRef>
          <a:fontRef idx="minor">
            <a:schemeClr val="dk1"/>
          </a:fontRef>
        </p:style>
        <p:txBody>
          <a:bodyPr/>
          <a:lstStyle/>
          <a:p>
            <a:pPr marL="0" indent="0">
              <a:spcAft>
                <a:spcPts val="600"/>
              </a:spcAft>
              <a:buFontTx/>
              <a:buNone/>
            </a:pPr>
            <a:r>
              <a:rPr lang="en-US" altLang="zh-CN" sz="2000" dirty="0" smtClean="0">
                <a:latin typeface="仿宋" panose="02010609060101010101" pitchFamily="49" charset="-122"/>
                <a:ea typeface="仿宋" panose="02010609060101010101" pitchFamily="49" charset="-122"/>
              </a:rPr>
              <a:t>HDFS</a:t>
            </a:r>
            <a:r>
              <a:rPr lang="zh-CN" altLang="en-US" sz="2000" dirty="0" smtClean="0">
                <a:latin typeface="仿宋" panose="02010609060101010101" pitchFamily="49" charset="-122"/>
                <a:ea typeface="仿宋" panose="02010609060101010101" pitchFamily="49" charset="-122"/>
              </a:rPr>
              <a:t>默认一个块</a:t>
            </a:r>
            <a:r>
              <a:rPr lang="en-US" altLang="zh-CN" sz="2000" dirty="0" smtClean="0">
                <a:latin typeface="仿宋" panose="02010609060101010101" pitchFamily="49" charset="-122"/>
                <a:ea typeface="仿宋" panose="02010609060101010101" pitchFamily="49" charset="-122"/>
              </a:rPr>
              <a:t>64MB</a:t>
            </a:r>
            <a:r>
              <a:rPr lang="zh-CN" altLang="en-US" sz="2000" dirty="0" smtClean="0">
                <a:latin typeface="仿宋" panose="02010609060101010101" pitchFamily="49" charset="-122"/>
                <a:ea typeface="仿宋" panose="02010609060101010101" pitchFamily="49" charset="-122"/>
              </a:rPr>
              <a:t>，一个文件被分成多个块，以块作为</a:t>
            </a:r>
            <a:r>
              <a:rPr lang="zh-CN" altLang="en-US" sz="2000" dirty="0" smtClean="0">
                <a:latin typeface="仿宋" panose="02010609060101010101" pitchFamily="49" charset="-122"/>
                <a:ea typeface="仿宋" panose="02010609060101010101" pitchFamily="49" charset="-122"/>
              </a:rPr>
              <a:t>存储单位</a:t>
            </a:r>
            <a:r>
              <a:rPr lang="zh-CN" altLang="en-US" sz="2000" dirty="0">
                <a:latin typeface="仿宋" panose="02010609060101010101" pitchFamily="49" charset="-122"/>
                <a:ea typeface="仿宋" panose="02010609060101010101" pitchFamily="49" charset="-122"/>
              </a:rPr>
              <a:t>，</a:t>
            </a:r>
            <a:r>
              <a:rPr lang="zh-CN" altLang="en-US" sz="2000" dirty="0" smtClean="0">
                <a:latin typeface="仿宋" panose="02010609060101010101" pitchFamily="49" charset="-122"/>
                <a:ea typeface="仿宋" panose="02010609060101010101" pitchFamily="49" charset="-122"/>
              </a:rPr>
              <a:t>块</a:t>
            </a:r>
            <a:r>
              <a:rPr lang="zh-CN" altLang="en-US" sz="2000" dirty="0" smtClean="0">
                <a:latin typeface="仿宋" panose="02010609060101010101" pitchFamily="49" charset="-122"/>
                <a:ea typeface="仿宋" panose="02010609060101010101" pitchFamily="49" charset="-122"/>
              </a:rPr>
              <a:t>的大小远远大于普通</a:t>
            </a:r>
            <a:r>
              <a:rPr lang="zh-CN" altLang="en-US" sz="2000" dirty="0" smtClean="0">
                <a:latin typeface="仿宋" panose="02010609060101010101" pitchFamily="49" charset="-122"/>
                <a:ea typeface="仿宋" panose="02010609060101010101" pitchFamily="49" charset="-122"/>
              </a:rPr>
              <a:t>文件系统。</a:t>
            </a:r>
            <a:endParaRPr lang="en-US" altLang="zh-CN" sz="2000" dirty="0" smtClean="0">
              <a:latin typeface="仿宋" panose="02010609060101010101" pitchFamily="49" charset="-122"/>
              <a:ea typeface="仿宋" panose="02010609060101010101" pitchFamily="49" charset="-122"/>
            </a:endParaRPr>
          </a:p>
          <a:p>
            <a:pPr marL="0" indent="0">
              <a:spcAft>
                <a:spcPts val="600"/>
              </a:spcAft>
              <a:buFontTx/>
              <a:buNone/>
            </a:pPr>
            <a:r>
              <a:rPr lang="en-US" altLang="zh-CN" sz="2000" dirty="0" smtClean="0">
                <a:latin typeface="仿宋" panose="02010609060101010101" pitchFamily="49" charset="-122"/>
                <a:ea typeface="仿宋" panose="02010609060101010101" pitchFamily="49" charset="-122"/>
              </a:rPr>
              <a:t>HDFS</a:t>
            </a:r>
            <a:r>
              <a:rPr lang="zh-CN" altLang="en-US" sz="2000" dirty="0" smtClean="0">
                <a:latin typeface="仿宋" panose="02010609060101010101" pitchFamily="49" charset="-122"/>
                <a:ea typeface="仿宋" panose="02010609060101010101" pitchFamily="49" charset="-122"/>
              </a:rPr>
              <a:t>采用抽象的块概念可以带来以下几个明显的好处：</a:t>
            </a:r>
          </a:p>
          <a:p>
            <a:pPr marL="0" indent="0">
              <a:spcAft>
                <a:spcPts val="600"/>
              </a:spcAft>
              <a:buFontTx/>
              <a:buNone/>
            </a:pPr>
            <a:r>
              <a:rPr lang="zh-CN" altLang="en-US" sz="1400" b="1" dirty="0" smtClean="0">
                <a:latin typeface="仿宋" panose="02010609060101010101" pitchFamily="49" charset="-122"/>
                <a:ea typeface="仿宋" panose="02010609060101010101" pitchFamily="49" charset="-122"/>
              </a:rPr>
              <a:t>        ●  </a:t>
            </a:r>
            <a:r>
              <a:rPr lang="zh-CN" altLang="en-US" sz="2000" b="1" dirty="0" smtClean="0">
                <a:latin typeface="仿宋" panose="02010609060101010101" pitchFamily="49" charset="-122"/>
                <a:ea typeface="仿宋" panose="02010609060101010101" pitchFamily="49" charset="-122"/>
              </a:rPr>
              <a:t>支持大规模文件存储</a:t>
            </a:r>
            <a:r>
              <a:rPr lang="zh-CN" altLang="en-US" sz="2000" dirty="0" smtClean="0">
                <a:latin typeface="仿宋" panose="02010609060101010101" pitchFamily="49" charset="-122"/>
                <a:ea typeface="仿宋" panose="02010609060101010101" pitchFamily="49" charset="-122"/>
              </a:rPr>
              <a:t>：文件以块为单位进行存储，一个大规模文件可以被分拆成若干个文件块，不同的文件块可以被分发到不同的节点上，因此，一个文件的大小不会受到单个节点的存储容量的限制，可以远远大于网络中任意节点的存储容量</a:t>
            </a:r>
          </a:p>
          <a:p>
            <a:pPr marL="0" indent="0">
              <a:spcAft>
                <a:spcPts val="600"/>
              </a:spcAft>
              <a:buFontTx/>
              <a:buNone/>
            </a:pPr>
            <a:r>
              <a:rPr lang="zh-CN" altLang="en-US" sz="1400" b="1" dirty="0" smtClean="0">
                <a:latin typeface="仿宋" panose="02010609060101010101" pitchFamily="49" charset="-122"/>
                <a:ea typeface="仿宋" panose="02010609060101010101" pitchFamily="49" charset="-122"/>
              </a:rPr>
              <a:t>        ●    </a:t>
            </a:r>
            <a:r>
              <a:rPr lang="zh-CN" altLang="en-US" sz="2000" b="1" dirty="0" smtClean="0">
                <a:latin typeface="仿宋" panose="02010609060101010101" pitchFamily="49" charset="-122"/>
                <a:ea typeface="仿宋" panose="02010609060101010101" pitchFamily="49" charset="-122"/>
              </a:rPr>
              <a:t>简化系统设计</a:t>
            </a:r>
            <a:r>
              <a:rPr lang="zh-CN" altLang="en-US" sz="2000" dirty="0" smtClean="0">
                <a:latin typeface="仿宋" panose="02010609060101010101" pitchFamily="49" charset="-122"/>
                <a:ea typeface="仿宋" panose="02010609060101010101" pitchFamily="49" charset="-122"/>
              </a:rPr>
              <a:t>：首先，大大简化了存储管理，因为文件块大小是固定的，这样就可以很容易计算出一个节点可以存储多少文件块；其次，方便了元数据的管理，元数据不需要和文件块一起存储，可以由其他系统负责管理元数据</a:t>
            </a:r>
          </a:p>
          <a:p>
            <a:pPr marL="0" indent="0">
              <a:spcAft>
                <a:spcPts val="600"/>
              </a:spcAft>
              <a:buFontTx/>
              <a:buNone/>
            </a:pPr>
            <a:r>
              <a:rPr lang="zh-CN" altLang="en-US" sz="1400" b="1" dirty="0" smtClean="0">
                <a:latin typeface="仿宋" panose="02010609060101010101" pitchFamily="49" charset="-122"/>
                <a:ea typeface="仿宋" panose="02010609060101010101" pitchFamily="49" charset="-122"/>
              </a:rPr>
              <a:t>        ●    </a:t>
            </a:r>
            <a:r>
              <a:rPr lang="zh-CN" altLang="en-US" sz="2000" b="1" dirty="0" smtClean="0">
                <a:latin typeface="仿宋" panose="02010609060101010101" pitchFamily="49" charset="-122"/>
                <a:ea typeface="仿宋" panose="02010609060101010101" pitchFamily="49" charset="-122"/>
              </a:rPr>
              <a:t>适合数据备份</a:t>
            </a:r>
            <a:r>
              <a:rPr lang="zh-CN" altLang="en-US" sz="2000" dirty="0" smtClean="0">
                <a:latin typeface="仿宋" panose="02010609060101010101" pitchFamily="49" charset="-122"/>
                <a:ea typeface="仿宋" panose="02010609060101010101" pitchFamily="49" charset="-122"/>
              </a:rPr>
              <a:t>：每个文件块都可以冗余存储到多个节点上，大大提高了系统的容错性和可用性</a:t>
            </a:r>
          </a:p>
          <a:p>
            <a:pPr marL="0" indent="0">
              <a:buFontTx/>
              <a:buNone/>
            </a:pPr>
            <a:endParaRPr lang="zh-CN" altLang="en-US" b="1" dirty="0" smtClean="0">
              <a:latin typeface="仿宋" panose="02010609060101010101" pitchFamily="49" charset="-122"/>
              <a:ea typeface="仿宋" panose="02010609060101010101" pitchFamily="49"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600200"/>
            <a:ext cx="6096000" cy="454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4267200"/>
            <a:ext cx="1333500"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2"/>
          <p:cNvSpPr>
            <a:spLocks noGrp="1" noChangeArrowheads="1"/>
          </p:cNvSpPr>
          <p:nvPr>
            <p:ph type="title"/>
          </p:nvPr>
        </p:nvSpPr>
        <p:spPr/>
        <p:txBody>
          <a:bodyPr/>
          <a:lstStyle/>
          <a:p>
            <a:pPr marL="342900" indent="-342900"/>
            <a:r>
              <a:rPr lang="en-US" altLang="zh-CN" b="1" dirty="0" smtClean="0"/>
              <a:t>3.3.2	</a:t>
            </a:r>
            <a:r>
              <a:rPr lang="en-US" altLang="zh-CN" b="1" dirty="0" smtClean="0"/>
              <a:t> </a:t>
            </a:r>
            <a:r>
              <a:rPr lang="zh-CN" altLang="en-US" b="1" dirty="0" smtClean="0"/>
              <a:t>名称</a:t>
            </a:r>
            <a:r>
              <a:rPr lang="zh-CN" altLang="en-US" b="1" dirty="0" smtClean="0"/>
              <a:t>节点和数据节点</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143000" y="76200"/>
            <a:ext cx="7086504" cy="914400"/>
          </a:xfrm>
        </p:spPr>
        <p:txBody>
          <a:bodyPr/>
          <a:lstStyle/>
          <a:p>
            <a:pPr marL="342900" indent="-342900"/>
            <a:r>
              <a:rPr lang="en-US" altLang="zh-CN" b="1" dirty="0" smtClean="0"/>
              <a:t>3.3.2	</a:t>
            </a:r>
            <a:r>
              <a:rPr lang="en-US" altLang="zh-CN" b="1" dirty="0" smtClean="0"/>
              <a:t> </a:t>
            </a:r>
            <a:r>
              <a:rPr lang="zh-CN" altLang="en-US" b="1" dirty="0" smtClean="0"/>
              <a:t>名称</a:t>
            </a:r>
            <a:r>
              <a:rPr lang="zh-CN" altLang="en-US" b="1" dirty="0" smtClean="0"/>
              <a:t>节点和数据节点</a:t>
            </a:r>
          </a:p>
        </p:txBody>
      </p:sp>
      <p:sp>
        <p:nvSpPr>
          <p:cNvPr id="10243" name="文本框 1"/>
          <p:cNvSpPr txBox="1">
            <a:spLocks noChangeArrowheads="1"/>
          </p:cNvSpPr>
          <p:nvPr/>
        </p:nvSpPr>
        <p:spPr bwMode="auto">
          <a:xfrm>
            <a:off x="533400" y="1479550"/>
            <a:ext cx="8305688" cy="1416050"/>
          </a:xfrm>
          <a:prstGeom prst="rect">
            <a:avLst/>
          </a:prstGeom>
          <a:ln/>
          <a:extLst/>
        </p:spPr>
        <p:style>
          <a:lnRef idx="2">
            <a:schemeClr val="accent2"/>
          </a:lnRef>
          <a:fillRef idx="1">
            <a:schemeClr val="lt1"/>
          </a:fillRef>
          <a:effectRef idx="0">
            <a:schemeClr val="accent2"/>
          </a:effectRef>
          <a:fontRef idx="minor">
            <a:schemeClr val="dk1"/>
          </a:fontRef>
        </p:style>
        <p:txBody>
          <a:bodyPr wrap="square">
            <a:spAutoFit/>
          </a:bodyPr>
          <a:lstStyle>
            <a:lvl1pPr>
              <a:spcBef>
                <a:spcPct val="20000"/>
              </a:spcBef>
              <a:buChar char="•"/>
              <a:defRPr sz="3200">
                <a:solidFill>
                  <a:schemeClr val="tx1"/>
                </a:solidFill>
                <a:latin typeface="Arial" pitchFamily="34" charset="0"/>
                <a:ea typeface="宋体" pitchFamily="2" charset="-122"/>
              </a:defRPr>
            </a:lvl1pPr>
            <a:lvl2pPr>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pPr>
            <a:r>
              <a:rPr lang="zh-CN" altLang="en-US" sz="1800" dirty="0">
                <a:latin typeface="仿宋" panose="02010609060101010101" pitchFamily="49" charset="-122"/>
                <a:ea typeface="仿宋" panose="02010609060101010101" pitchFamily="49" charset="-122"/>
              </a:rPr>
              <a:t>在</a:t>
            </a:r>
            <a:r>
              <a:rPr lang="en-US" altLang="zh-CN" sz="1800" dirty="0">
                <a:latin typeface="仿宋" panose="02010609060101010101" pitchFamily="49" charset="-122"/>
                <a:ea typeface="仿宋" panose="02010609060101010101" pitchFamily="49" charset="-122"/>
              </a:rPr>
              <a:t>HDFS</a:t>
            </a:r>
            <a:r>
              <a:rPr lang="zh-CN" altLang="en-US" sz="1800" dirty="0">
                <a:latin typeface="仿宋" panose="02010609060101010101" pitchFamily="49" charset="-122"/>
                <a:ea typeface="仿宋" panose="02010609060101010101" pitchFamily="49" charset="-122"/>
              </a:rPr>
              <a:t>中，名称节点（</a:t>
            </a:r>
            <a:r>
              <a:rPr lang="en-US" altLang="zh-CN" sz="1800" dirty="0">
                <a:latin typeface="仿宋" panose="02010609060101010101" pitchFamily="49" charset="-122"/>
                <a:ea typeface="仿宋" panose="02010609060101010101" pitchFamily="49" charset="-122"/>
              </a:rPr>
              <a:t>NameNode</a:t>
            </a:r>
            <a:r>
              <a:rPr lang="zh-CN" altLang="en-US" sz="1800" dirty="0">
                <a:latin typeface="仿宋" panose="02010609060101010101" pitchFamily="49" charset="-122"/>
                <a:ea typeface="仿宋" panose="02010609060101010101" pitchFamily="49" charset="-122"/>
              </a:rPr>
              <a:t>）负责管理分布式文件系统的命名</a:t>
            </a:r>
            <a:r>
              <a:rPr lang="zh-CN" altLang="en-US" sz="1800" dirty="0" smtClean="0">
                <a:latin typeface="仿宋" panose="02010609060101010101" pitchFamily="49" charset="-122"/>
                <a:ea typeface="仿宋" panose="02010609060101010101" pitchFamily="49" charset="-122"/>
              </a:rPr>
              <a:t>空间，</a:t>
            </a:r>
            <a:r>
              <a:rPr lang="zh-CN" altLang="en-US" sz="1800" dirty="0">
                <a:latin typeface="仿宋" panose="02010609060101010101" pitchFamily="49" charset="-122"/>
                <a:ea typeface="仿宋" panose="02010609060101010101" pitchFamily="49" charset="-122"/>
              </a:rPr>
              <a:t>保存了两个核心的数据结构，即</a:t>
            </a:r>
            <a:r>
              <a:rPr lang="en-US" altLang="zh-CN" sz="1800" dirty="0">
                <a:latin typeface="仿宋" panose="02010609060101010101" pitchFamily="49" charset="-122"/>
                <a:ea typeface="仿宋" panose="02010609060101010101" pitchFamily="49" charset="-122"/>
              </a:rPr>
              <a:t>FsImage</a:t>
            </a:r>
            <a:r>
              <a:rPr lang="zh-CN" altLang="en-US" sz="1800" dirty="0">
                <a:latin typeface="仿宋" panose="02010609060101010101" pitchFamily="49" charset="-122"/>
                <a:ea typeface="仿宋" panose="02010609060101010101" pitchFamily="49" charset="-122"/>
              </a:rPr>
              <a:t>和</a:t>
            </a:r>
            <a:r>
              <a:rPr lang="en-US" altLang="zh-CN" sz="1800" dirty="0">
                <a:latin typeface="仿宋" panose="02010609060101010101" pitchFamily="49" charset="-122"/>
                <a:ea typeface="仿宋" panose="02010609060101010101" pitchFamily="49" charset="-122"/>
              </a:rPr>
              <a:t>EditLog</a:t>
            </a:r>
          </a:p>
          <a:p>
            <a:pPr lvl="1" eaLnBrk="1" hangingPunct="1">
              <a:spcBef>
                <a:spcPct val="0"/>
              </a:spcBef>
              <a:buFont typeface="Arial" pitchFamily="34" charset="0"/>
              <a:buChar char="•"/>
            </a:pPr>
            <a:r>
              <a:rPr lang="en-US" altLang="zh-CN" sz="1600" dirty="0">
                <a:latin typeface="仿宋" panose="02010609060101010101" pitchFamily="49" charset="-122"/>
                <a:ea typeface="仿宋" panose="02010609060101010101" pitchFamily="49" charset="-122"/>
              </a:rPr>
              <a:t>FsImage</a:t>
            </a:r>
            <a:r>
              <a:rPr lang="zh-CN" altLang="en-US" sz="1600" dirty="0">
                <a:latin typeface="仿宋" panose="02010609060101010101" pitchFamily="49" charset="-122"/>
                <a:ea typeface="仿宋" panose="02010609060101010101" pitchFamily="49" charset="-122"/>
              </a:rPr>
              <a:t>用于维护文件系统树以及文件树中所有的文件和文件夹的元数据</a:t>
            </a:r>
            <a:endParaRPr lang="en-US" altLang="zh-CN" sz="1600" dirty="0">
              <a:latin typeface="仿宋" panose="02010609060101010101" pitchFamily="49" charset="-122"/>
              <a:ea typeface="仿宋" panose="02010609060101010101" pitchFamily="49" charset="-122"/>
            </a:endParaRPr>
          </a:p>
          <a:p>
            <a:pPr lvl="1" eaLnBrk="1" hangingPunct="1">
              <a:spcBef>
                <a:spcPct val="0"/>
              </a:spcBef>
              <a:buFont typeface="Arial" pitchFamily="34" charset="0"/>
              <a:buChar char="•"/>
            </a:pPr>
            <a:r>
              <a:rPr lang="zh-CN" altLang="en-US" sz="1600" dirty="0">
                <a:latin typeface="仿宋" panose="02010609060101010101" pitchFamily="49" charset="-122"/>
                <a:ea typeface="仿宋" panose="02010609060101010101" pitchFamily="49" charset="-122"/>
              </a:rPr>
              <a:t>操作日志文件</a:t>
            </a:r>
            <a:r>
              <a:rPr lang="en-US" altLang="zh-CN" sz="1600" dirty="0">
                <a:latin typeface="仿宋" panose="02010609060101010101" pitchFamily="49" charset="-122"/>
                <a:ea typeface="仿宋" panose="02010609060101010101" pitchFamily="49" charset="-122"/>
              </a:rPr>
              <a:t>EditLog</a:t>
            </a:r>
            <a:r>
              <a:rPr lang="zh-CN" altLang="en-US" sz="1600" dirty="0">
                <a:latin typeface="仿宋" panose="02010609060101010101" pitchFamily="49" charset="-122"/>
                <a:ea typeface="仿宋" panose="02010609060101010101" pitchFamily="49" charset="-122"/>
              </a:rPr>
              <a:t>中记录了所有针对文件的创建、删除、重命名等操作</a:t>
            </a:r>
            <a:endParaRPr lang="en-US" altLang="zh-CN" sz="1600" dirty="0">
              <a:latin typeface="仿宋" panose="02010609060101010101" pitchFamily="49" charset="-122"/>
              <a:ea typeface="仿宋" panose="02010609060101010101" pitchFamily="49" charset="-122"/>
            </a:endParaRPr>
          </a:p>
          <a:p>
            <a:pPr eaLnBrk="1" hangingPunct="1">
              <a:spcBef>
                <a:spcPct val="0"/>
              </a:spcBef>
            </a:pPr>
            <a:r>
              <a:rPr lang="zh-CN" altLang="en-US" sz="1800" dirty="0">
                <a:latin typeface="仿宋" panose="02010609060101010101" pitchFamily="49" charset="-122"/>
                <a:ea typeface="仿宋" panose="02010609060101010101" pitchFamily="49" charset="-122"/>
              </a:rPr>
              <a:t>名称节点记录了每个文件中各个块所在的数据节点的位置信息</a:t>
            </a:r>
            <a:endParaRPr lang="en-US" altLang="zh-CN" sz="1800" dirty="0">
              <a:latin typeface="仿宋" panose="02010609060101010101" pitchFamily="49" charset="-122"/>
              <a:ea typeface="仿宋" panose="02010609060101010101" pitchFamily="49" charset="-122"/>
            </a:endParaRPr>
          </a:p>
        </p:txBody>
      </p:sp>
      <p:pic>
        <p:nvPicPr>
          <p:cNvPr id="1024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3138399"/>
            <a:ext cx="8229490" cy="322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Rectangle 6"/>
          <p:cNvSpPr>
            <a:spLocks noChangeArrowheads="1"/>
          </p:cNvSpPr>
          <p:nvPr/>
        </p:nvSpPr>
        <p:spPr bwMode="auto">
          <a:xfrm>
            <a:off x="3048000" y="6414999"/>
            <a:ext cx="292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800"/>
              <a:t>图</a:t>
            </a:r>
            <a:r>
              <a:rPr lang="en-US" altLang="zh-CN" sz="1800" dirty="0"/>
              <a:t>3-3 </a:t>
            </a:r>
            <a:r>
              <a:rPr lang="zh-CN" altLang="en-US" sz="1800"/>
              <a:t>名称节点的数据结构 </a:t>
            </a:r>
          </a:p>
        </p:txBody>
      </p:sp>
      <p:sp>
        <p:nvSpPr>
          <p:cNvPr id="10246" name="TextBox 5"/>
          <p:cNvSpPr txBox="1">
            <a:spLocks noChangeArrowheads="1"/>
          </p:cNvSpPr>
          <p:nvPr/>
        </p:nvSpPr>
        <p:spPr bwMode="auto">
          <a:xfrm>
            <a:off x="533400" y="1066800"/>
            <a:ext cx="2262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1800" b="1">
                <a:solidFill>
                  <a:srgbClr val="FF0000"/>
                </a:solidFill>
              </a:rPr>
              <a:t>名称节点的数据结构</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924</TotalTime>
  <Pages>0</Pages>
  <Words>4536</Words>
  <Characters>0</Characters>
  <Application>Microsoft Office PowerPoint</Application>
  <DocSecurity>0</DocSecurity>
  <PresentationFormat>全屏显示(4:3)</PresentationFormat>
  <Lines>0</Lines>
  <Paragraphs>353</Paragraphs>
  <Slides>55</Slides>
  <Notes>2</Notes>
  <HiddenSlides>0</HiddenSlides>
  <MMClips>0</MMClips>
  <ScaleCrop>false</ScaleCrop>
  <HeadingPairs>
    <vt:vector size="6" baseType="variant">
      <vt:variant>
        <vt:lpstr>主题</vt:lpstr>
      </vt:variant>
      <vt:variant>
        <vt:i4>1</vt:i4>
      </vt:variant>
      <vt:variant>
        <vt:lpstr>嵌入 OLE 服务器</vt:lpstr>
      </vt:variant>
      <vt:variant>
        <vt:i4>0</vt:i4>
      </vt:variant>
      <vt:variant>
        <vt:lpstr>幻灯片标题</vt:lpstr>
      </vt:variant>
      <vt:variant>
        <vt:i4>55</vt:i4>
      </vt:variant>
    </vt:vector>
  </HeadingPairs>
  <TitlesOfParts>
    <vt:vector size="56" baseType="lpstr">
      <vt:lpstr>默认设计模板</vt:lpstr>
      <vt:lpstr> 第3章 分布式文件系统HDFS  </vt:lpstr>
      <vt:lpstr>提纲</vt:lpstr>
      <vt:lpstr>3.1 分布式文件系统</vt:lpstr>
      <vt:lpstr>3.1.1  计算机集群结构</vt:lpstr>
      <vt:lpstr>3.1.2  分布式文件系统的结构</vt:lpstr>
      <vt:lpstr>3.2 HDFS简介</vt:lpstr>
      <vt:lpstr>3.3.1  块</vt:lpstr>
      <vt:lpstr>3.3.2  名称节点和数据节点</vt:lpstr>
      <vt:lpstr>3.3.2  名称节点和数据节点</vt:lpstr>
      <vt:lpstr>3.3.2 名称节点和数据节点</vt:lpstr>
      <vt:lpstr>3.3.2 名称节点和数据节点</vt:lpstr>
      <vt:lpstr>3.3.2 名称节点和数据节点</vt:lpstr>
      <vt:lpstr>3.3.2 名称节点和数据节点</vt:lpstr>
      <vt:lpstr>3.3.2 名称节点和数据节点</vt:lpstr>
      <vt:lpstr>3.4 HDFS体系结构</vt:lpstr>
      <vt:lpstr>3.4.1 HDFS体系结构概述</vt:lpstr>
      <vt:lpstr>3.4.2  HDFS命名空间管理</vt:lpstr>
      <vt:lpstr>3.4.3  通信协议</vt:lpstr>
      <vt:lpstr>3.4.4  客户端</vt:lpstr>
      <vt:lpstr>3.4.5  HDFS体系结构的局限性</vt:lpstr>
      <vt:lpstr>3.5 HDFS存储原理</vt:lpstr>
      <vt:lpstr>3.5.1 冗余数据保存</vt:lpstr>
      <vt:lpstr>3.5.2 数据存取策略</vt:lpstr>
      <vt:lpstr>3.5.2 数据存取策略</vt:lpstr>
      <vt:lpstr>3.5.3 数据错误与恢复</vt:lpstr>
      <vt:lpstr>3.5.3 数据错误与恢复</vt:lpstr>
      <vt:lpstr>3.5.3 数据错误与恢复</vt:lpstr>
      <vt:lpstr>3.6 HDFS数据读写过程</vt:lpstr>
      <vt:lpstr>3.6 HDFS数据读写过程</vt:lpstr>
      <vt:lpstr>3.6 HDFS数据读写过程</vt:lpstr>
      <vt:lpstr>3.6 HDFS数据读写过程</vt:lpstr>
      <vt:lpstr>3.6.1 读数据的过程</vt:lpstr>
      <vt:lpstr>3.6.2  写数据的过程</vt:lpstr>
      <vt:lpstr>3.7 HDFS编程实践</vt:lpstr>
      <vt:lpstr>3.7.1 HDFS常用命令</vt:lpstr>
      <vt:lpstr>3.7.1 HDFS常用命令</vt:lpstr>
      <vt:lpstr>3.7.1  HDFS常用命令</vt:lpstr>
      <vt:lpstr>3.7.2  HDFS的Web界面</vt:lpstr>
      <vt:lpstr>3.7.3  HDFS常用Java API及应用实例</vt:lpstr>
      <vt:lpstr>3.7.3  HDFS常用Java API及应用实例</vt:lpstr>
      <vt:lpstr>3.7.3 HDFS常用Java API及应用实例</vt:lpstr>
      <vt:lpstr>3.7.3 HDFS常用Java API及应用实例</vt:lpstr>
      <vt:lpstr>3.7.3 HDFS常用Java API及应用实例</vt:lpstr>
      <vt:lpstr>3.7.3  HDFS常用Java API及应用实例</vt:lpstr>
      <vt:lpstr>3.7.3  HDFS常用Java API及应用实例</vt:lpstr>
      <vt:lpstr>3.7.3  HDFS常用Java API及应用实例</vt:lpstr>
      <vt:lpstr>3.7.3 HDFS常用Java API及应用实例</vt:lpstr>
      <vt:lpstr>3.7.3  HDFS常用Java API及应用实例</vt:lpstr>
      <vt:lpstr>3.7.3  HDFS常用Java API及应用实例</vt:lpstr>
      <vt:lpstr>3.7.3  HDFS常用Java API及应用实例</vt:lpstr>
      <vt:lpstr>3.7.3 HDFS常用Java API及应用实例</vt:lpstr>
      <vt:lpstr>3.7.3 HDFS常用Java API及应用实例</vt:lpstr>
      <vt:lpstr>3.7.3 HDFS常用Java API及应用实例</vt:lpstr>
      <vt:lpstr>3.7.3 HDFS常用Java API及应用实例</vt:lpstr>
      <vt:lpstr>本章小结</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大数据技术原理与应用</dc:title>
  <dc:creator>厦门大学-林子雨-编著</dc:creator>
  <dc:description>http://dblab.xmu.edu.cn/post/bigdata</dc:description>
  <cp:lastModifiedBy>马国兵</cp:lastModifiedBy>
  <cp:revision>250</cp:revision>
  <dcterms:created xsi:type="dcterms:W3CDTF">2015-04-21T14:02:45Z</dcterms:created>
  <dcterms:modified xsi:type="dcterms:W3CDTF">2021-10-28T04:29:22Z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2052-9.1.0.4994</vt:lpwstr>
  </property>
</Properties>
</file>